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9" r:id="rId3"/>
    <p:sldId id="258" r:id="rId4"/>
    <p:sldId id="260" r:id="rId5"/>
    <p:sldId id="261" r:id="rId6"/>
    <p:sldId id="262" r:id="rId7"/>
    <p:sldId id="263" r:id="rId8"/>
    <p:sldId id="265" r:id="rId9"/>
    <p:sldId id="267" r:id="rId10"/>
    <p:sldId id="268" r:id="rId11"/>
    <p:sldId id="270" r:id="rId12"/>
    <p:sldId id="271" r:id="rId13"/>
    <p:sldId id="272" r:id="rId14"/>
    <p:sldId id="273" r:id="rId15"/>
    <p:sldId id="274" r:id="rId16"/>
    <p:sldId id="275" r:id="rId17"/>
    <p:sldId id="276" r:id="rId18"/>
    <p:sldId id="277" r:id="rId19"/>
    <p:sldId id="278" r:id="rId20"/>
    <p:sldId id="279" r:id="rId21"/>
    <p:sldId id="280" r:id="rId22"/>
    <p:sldId id="282" r:id="rId23"/>
    <p:sldId id="284" r:id="rId24"/>
    <p:sldId id="291" r:id="rId25"/>
    <p:sldId id="293" r:id="rId26"/>
    <p:sldId id="285" r:id="rId27"/>
    <p:sldId id="292" r:id="rId28"/>
    <p:sldId id="283" r:id="rId29"/>
    <p:sldId id="287" r:id="rId30"/>
    <p:sldId id="294" r:id="rId31"/>
    <p:sldId id="298"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2F"/>
    <a:srgbClr val="3D5F56"/>
    <a:srgbClr val="046380"/>
    <a:srgbClr val="E6E2AF"/>
    <a:srgbClr val="EFEC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72546" autoAdjust="0"/>
  </p:normalViewPr>
  <p:slideViewPr>
    <p:cSldViewPr snapToGrid="0">
      <p:cViewPr varScale="1">
        <p:scale>
          <a:sx n="49" d="100"/>
          <a:sy n="49" d="100"/>
        </p:scale>
        <p:origin x="1400" y="4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938B7C-E866-451D-B1BE-D1550C58709D}" type="doc">
      <dgm:prSet loTypeId="urn:microsoft.com/office/officeart/2005/8/layout/process1" loCatId="process" qsTypeId="urn:microsoft.com/office/officeart/2005/8/quickstyle/simple5" qsCatId="simple" csTypeId="urn:microsoft.com/office/officeart/2005/8/colors/accent0_3" csCatId="mainScheme" phldr="1"/>
      <dgm:spPr/>
    </dgm:pt>
    <dgm:pt modelId="{F85A6154-E0BC-4A32-B5C6-A97761AEE8DC}">
      <dgm:prSet phldrT="[Text]"/>
      <dgm:spPr/>
      <dgm:t>
        <a:bodyPr/>
        <a:lstStyle/>
        <a:p>
          <a:r>
            <a:rPr lang="en-US" dirty="0">
              <a:latin typeface="Segoe UI" panose="020B0502040204020203" pitchFamily="34" charset="0"/>
              <a:cs typeface="Segoe UI" panose="020B0502040204020203" pitchFamily="34" charset="0"/>
            </a:rPr>
            <a:t>BPMN 2.0 XML Preprocessing</a:t>
          </a:r>
        </a:p>
      </dgm:t>
    </dgm:pt>
    <dgm:pt modelId="{2B2FB37E-BC7F-4915-983E-DF1F44833A73}" type="parTrans" cxnId="{1A167C9A-454E-4AE5-A160-D9406A7C59B7}">
      <dgm:prSet/>
      <dgm:spPr/>
      <dgm:t>
        <a:bodyPr/>
        <a:lstStyle/>
        <a:p>
          <a:endParaRPr lang="en-US"/>
        </a:p>
      </dgm:t>
    </dgm:pt>
    <dgm:pt modelId="{C7B177C1-6462-4A30-A2EB-3E34B2CE0A76}" type="sibTrans" cxnId="{1A167C9A-454E-4AE5-A160-D9406A7C59B7}">
      <dgm:prSet/>
      <dgm:spPr/>
      <dgm:t>
        <a:bodyPr/>
        <a:lstStyle/>
        <a:p>
          <a:endParaRPr lang="en-US"/>
        </a:p>
      </dgm:t>
    </dgm:pt>
    <dgm:pt modelId="{9FFC6E9C-EC29-4599-A87F-787FA31F1D42}">
      <dgm:prSet phldrT="[Text]" custT="1"/>
      <dgm:spPr/>
      <dgm:t>
        <a:bodyPr/>
        <a:lstStyle/>
        <a:p>
          <a:r>
            <a:rPr lang="en-US" sz="1800" dirty="0">
              <a:latin typeface="Segoe UI" panose="020B0502040204020203" pitchFamily="34" charset="0"/>
              <a:cs typeface="Segoe UI" panose="020B0502040204020203" pitchFamily="34" charset="0"/>
            </a:rPr>
            <a:t>Element Parsing</a:t>
          </a:r>
        </a:p>
      </dgm:t>
    </dgm:pt>
    <dgm:pt modelId="{DA42D79A-F052-4FE8-BA57-34B5753CAB21}" type="parTrans" cxnId="{F3937751-BE90-49BF-A00D-A3E334E8DB1C}">
      <dgm:prSet/>
      <dgm:spPr/>
      <dgm:t>
        <a:bodyPr/>
        <a:lstStyle/>
        <a:p>
          <a:endParaRPr lang="en-US"/>
        </a:p>
      </dgm:t>
    </dgm:pt>
    <dgm:pt modelId="{82A5F835-2DB5-453E-85F9-84D1025A1178}" type="sibTrans" cxnId="{F3937751-BE90-49BF-A00D-A3E334E8DB1C}">
      <dgm:prSet/>
      <dgm:spPr/>
      <dgm:t>
        <a:bodyPr/>
        <a:lstStyle/>
        <a:p>
          <a:endParaRPr lang="en-US"/>
        </a:p>
      </dgm:t>
    </dgm:pt>
    <dgm:pt modelId="{FE292536-52B3-4852-9107-494AC2541380}">
      <dgm:prSet phldrT="[Text]"/>
      <dgm:spPr/>
      <dgm:t>
        <a:bodyPr/>
        <a:lstStyle/>
        <a:p>
          <a:r>
            <a:rPr lang="en-US" dirty="0">
              <a:latin typeface="Segoe UI" panose="020B0502040204020203" pitchFamily="34" charset="0"/>
              <a:cs typeface="Segoe UI" panose="020B0502040204020203" pitchFamily="34" charset="0"/>
            </a:rPr>
            <a:t>Java Object Representation</a:t>
          </a:r>
        </a:p>
      </dgm:t>
    </dgm:pt>
    <dgm:pt modelId="{A9060B8E-F011-4CFD-A423-C79E289012A6}" type="parTrans" cxnId="{9902F26B-7AE5-4E29-BEF9-C965766978CD}">
      <dgm:prSet/>
      <dgm:spPr/>
      <dgm:t>
        <a:bodyPr/>
        <a:lstStyle/>
        <a:p>
          <a:endParaRPr lang="en-US"/>
        </a:p>
      </dgm:t>
    </dgm:pt>
    <dgm:pt modelId="{C339E95F-A1C3-4E7A-9C65-F08558B97223}" type="sibTrans" cxnId="{9902F26B-7AE5-4E29-BEF9-C965766978CD}">
      <dgm:prSet/>
      <dgm:spPr/>
      <dgm:t>
        <a:bodyPr/>
        <a:lstStyle/>
        <a:p>
          <a:endParaRPr lang="en-US"/>
        </a:p>
      </dgm:t>
    </dgm:pt>
    <dgm:pt modelId="{14C269AA-992E-4663-9E45-0613D375A0E5}">
      <dgm:prSet phldrT="[Text]"/>
      <dgm:spPr/>
      <dgm:t>
        <a:bodyPr/>
        <a:lstStyle/>
        <a:p>
          <a:r>
            <a:rPr lang="en-US" dirty="0">
              <a:latin typeface="Segoe UI" panose="020B0502040204020203" pitchFamily="34" charset="0"/>
              <a:cs typeface="Segoe UI" panose="020B0502040204020203" pitchFamily="34" charset="0"/>
            </a:rPr>
            <a:t>PIF Transformation</a:t>
          </a:r>
        </a:p>
      </dgm:t>
    </dgm:pt>
    <dgm:pt modelId="{37DE919B-CF4F-4776-AE79-C8B5254C4A97}" type="parTrans" cxnId="{A60F5EFD-D3E6-461A-9699-94AC39D66B66}">
      <dgm:prSet/>
      <dgm:spPr/>
      <dgm:t>
        <a:bodyPr/>
        <a:lstStyle/>
        <a:p>
          <a:endParaRPr lang="en-US"/>
        </a:p>
      </dgm:t>
    </dgm:pt>
    <dgm:pt modelId="{EDFDA30B-F7DB-4455-9C00-EBF1A78BCE7F}" type="sibTrans" cxnId="{A60F5EFD-D3E6-461A-9699-94AC39D66B66}">
      <dgm:prSet/>
      <dgm:spPr/>
      <dgm:t>
        <a:bodyPr/>
        <a:lstStyle/>
        <a:p>
          <a:endParaRPr lang="en-US"/>
        </a:p>
      </dgm:t>
    </dgm:pt>
    <dgm:pt modelId="{D6E76779-2183-486B-A2F1-FB305CA45E85}">
      <dgm:prSet phldrT="[Text]"/>
      <dgm:spPr/>
      <dgm:t>
        <a:bodyPr/>
        <a:lstStyle/>
        <a:p>
          <a:r>
            <a:rPr lang="en-US" dirty="0">
              <a:latin typeface="Segoe UI" panose="020B0502040204020203" pitchFamily="34" charset="0"/>
              <a:cs typeface="Segoe UI" panose="020B0502040204020203" pitchFamily="34" charset="0"/>
            </a:rPr>
            <a:t>PIF XML Generation</a:t>
          </a:r>
        </a:p>
      </dgm:t>
    </dgm:pt>
    <dgm:pt modelId="{C256DAF1-103B-4CFD-AB3F-1B65DCB7569E}" type="parTrans" cxnId="{E88DA163-440E-42B2-B875-5C12362E6127}">
      <dgm:prSet/>
      <dgm:spPr/>
      <dgm:t>
        <a:bodyPr/>
        <a:lstStyle/>
        <a:p>
          <a:endParaRPr lang="en-US"/>
        </a:p>
      </dgm:t>
    </dgm:pt>
    <dgm:pt modelId="{CA972B6F-3679-460C-B7E2-3BDA28ED09D6}" type="sibTrans" cxnId="{E88DA163-440E-42B2-B875-5C12362E6127}">
      <dgm:prSet/>
      <dgm:spPr/>
      <dgm:t>
        <a:bodyPr/>
        <a:lstStyle/>
        <a:p>
          <a:endParaRPr lang="en-US"/>
        </a:p>
      </dgm:t>
    </dgm:pt>
    <dgm:pt modelId="{3573403C-5944-4C88-9E5F-27093FF4736A}" type="pres">
      <dgm:prSet presAssocID="{08938B7C-E866-451D-B1BE-D1550C58709D}" presName="Name0" presStyleCnt="0">
        <dgm:presLayoutVars>
          <dgm:dir/>
          <dgm:resizeHandles val="exact"/>
        </dgm:presLayoutVars>
      </dgm:prSet>
      <dgm:spPr/>
    </dgm:pt>
    <dgm:pt modelId="{FF72D1ED-E35C-469C-A1EB-93193F0E4D5A}" type="pres">
      <dgm:prSet presAssocID="{F85A6154-E0BC-4A32-B5C6-A97761AEE8DC}" presName="node" presStyleLbl="node1" presStyleIdx="0" presStyleCnt="5">
        <dgm:presLayoutVars>
          <dgm:bulletEnabled val="1"/>
        </dgm:presLayoutVars>
      </dgm:prSet>
      <dgm:spPr/>
    </dgm:pt>
    <dgm:pt modelId="{59615977-69C3-4E9D-BF26-62BD758207FE}" type="pres">
      <dgm:prSet presAssocID="{C7B177C1-6462-4A30-A2EB-3E34B2CE0A76}" presName="sibTrans" presStyleLbl="sibTrans2D1" presStyleIdx="0" presStyleCnt="4"/>
      <dgm:spPr/>
    </dgm:pt>
    <dgm:pt modelId="{C40A72F0-AF0B-4F4B-AFC1-D0C0DF9B79EE}" type="pres">
      <dgm:prSet presAssocID="{C7B177C1-6462-4A30-A2EB-3E34B2CE0A76}" presName="connectorText" presStyleLbl="sibTrans2D1" presStyleIdx="0" presStyleCnt="4"/>
      <dgm:spPr/>
    </dgm:pt>
    <dgm:pt modelId="{DEC2768C-CC26-49B6-9EF1-933DD0430C58}" type="pres">
      <dgm:prSet presAssocID="{9FFC6E9C-EC29-4599-A87F-787FA31F1D42}" presName="node" presStyleLbl="node1" presStyleIdx="1" presStyleCnt="5">
        <dgm:presLayoutVars>
          <dgm:bulletEnabled val="1"/>
        </dgm:presLayoutVars>
      </dgm:prSet>
      <dgm:spPr/>
    </dgm:pt>
    <dgm:pt modelId="{25B3BC0D-8068-4286-A295-E31DDF9455BC}" type="pres">
      <dgm:prSet presAssocID="{82A5F835-2DB5-453E-85F9-84D1025A1178}" presName="sibTrans" presStyleLbl="sibTrans2D1" presStyleIdx="1" presStyleCnt="4"/>
      <dgm:spPr/>
    </dgm:pt>
    <dgm:pt modelId="{316EF8F2-B734-4E86-8852-DA5745830034}" type="pres">
      <dgm:prSet presAssocID="{82A5F835-2DB5-453E-85F9-84D1025A1178}" presName="connectorText" presStyleLbl="sibTrans2D1" presStyleIdx="1" presStyleCnt="4"/>
      <dgm:spPr/>
    </dgm:pt>
    <dgm:pt modelId="{690682EC-54EC-41F7-9EDB-5E00E7B13BDD}" type="pres">
      <dgm:prSet presAssocID="{FE292536-52B3-4852-9107-494AC2541380}" presName="node" presStyleLbl="node1" presStyleIdx="2" presStyleCnt="5">
        <dgm:presLayoutVars>
          <dgm:bulletEnabled val="1"/>
        </dgm:presLayoutVars>
      </dgm:prSet>
      <dgm:spPr/>
    </dgm:pt>
    <dgm:pt modelId="{7752F1CF-376E-4AC3-9AE1-838E3913C9D4}" type="pres">
      <dgm:prSet presAssocID="{C339E95F-A1C3-4E7A-9C65-F08558B97223}" presName="sibTrans" presStyleLbl="sibTrans2D1" presStyleIdx="2" presStyleCnt="4"/>
      <dgm:spPr/>
    </dgm:pt>
    <dgm:pt modelId="{E5C5D8DD-7178-4AD1-B976-94A0445875BC}" type="pres">
      <dgm:prSet presAssocID="{C339E95F-A1C3-4E7A-9C65-F08558B97223}" presName="connectorText" presStyleLbl="sibTrans2D1" presStyleIdx="2" presStyleCnt="4"/>
      <dgm:spPr/>
    </dgm:pt>
    <dgm:pt modelId="{09FE9430-6063-411F-A837-5563AFD10A65}" type="pres">
      <dgm:prSet presAssocID="{14C269AA-992E-4663-9E45-0613D375A0E5}" presName="node" presStyleLbl="node1" presStyleIdx="3" presStyleCnt="5">
        <dgm:presLayoutVars>
          <dgm:bulletEnabled val="1"/>
        </dgm:presLayoutVars>
      </dgm:prSet>
      <dgm:spPr/>
    </dgm:pt>
    <dgm:pt modelId="{E71263D7-887A-47F3-B09B-7AC73349AA0D}" type="pres">
      <dgm:prSet presAssocID="{EDFDA30B-F7DB-4455-9C00-EBF1A78BCE7F}" presName="sibTrans" presStyleLbl="sibTrans2D1" presStyleIdx="3" presStyleCnt="4"/>
      <dgm:spPr/>
    </dgm:pt>
    <dgm:pt modelId="{55FFBBC7-8329-47CB-98D2-20E32F40CABF}" type="pres">
      <dgm:prSet presAssocID="{EDFDA30B-F7DB-4455-9C00-EBF1A78BCE7F}" presName="connectorText" presStyleLbl="sibTrans2D1" presStyleIdx="3" presStyleCnt="4"/>
      <dgm:spPr/>
    </dgm:pt>
    <dgm:pt modelId="{C2A99373-0451-4D99-BC17-18F12AB49A0C}" type="pres">
      <dgm:prSet presAssocID="{D6E76779-2183-486B-A2F1-FB305CA45E85}" presName="node" presStyleLbl="node1" presStyleIdx="4" presStyleCnt="5">
        <dgm:presLayoutVars>
          <dgm:bulletEnabled val="1"/>
        </dgm:presLayoutVars>
      </dgm:prSet>
      <dgm:spPr/>
    </dgm:pt>
  </dgm:ptLst>
  <dgm:cxnLst>
    <dgm:cxn modelId="{BD94DFF8-2506-4C30-972D-403B9E99F582}" type="presOf" srcId="{08938B7C-E866-451D-B1BE-D1550C58709D}" destId="{3573403C-5944-4C88-9E5F-27093FF4736A}" srcOrd="0" destOrd="0" presId="urn:microsoft.com/office/officeart/2005/8/layout/process1"/>
    <dgm:cxn modelId="{1A167C9A-454E-4AE5-A160-D9406A7C59B7}" srcId="{08938B7C-E866-451D-B1BE-D1550C58709D}" destId="{F85A6154-E0BC-4A32-B5C6-A97761AEE8DC}" srcOrd="0" destOrd="0" parTransId="{2B2FB37E-BC7F-4915-983E-DF1F44833A73}" sibTransId="{C7B177C1-6462-4A30-A2EB-3E34B2CE0A76}"/>
    <dgm:cxn modelId="{A60F5EFD-D3E6-461A-9699-94AC39D66B66}" srcId="{08938B7C-E866-451D-B1BE-D1550C58709D}" destId="{14C269AA-992E-4663-9E45-0613D375A0E5}" srcOrd="3" destOrd="0" parTransId="{37DE919B-CF4F-4776-AE79-C8B5254C4A97}" sibTransId="{EDFDA30B-F7DB-4455-9C00-EBF1A78BCE7F}"/>
    <dgm:cxn modelId="{2FDA362F-0F8E-4825-8E59-1DD302F0D1E5}" type="presOf" srcId="{EDFDA30B-F7DB-4455-9C00-EBF1A78BCE7F}" destId="{55FFBBC7-8329-47CB-98D2-20E32F40CABF}" srcOrd="1" destOrd="0" presId="urn:microsoft.com/office/officeart/2005/8/layout/process1"/>
    <dgm:cxn modelId="{4C408EAD-E9DA-4BFF-B6DB-C06B72B405F1}" type="presOf" srcId="{C339E95F-A1C3-4E7A-9C65-F08558B97223}" destId="{E5C5D8DD-7178-4AD1-B976-94A0445875BC}" srcOrd="1" destOrd="0" presId="urn:microsoft.com/office/officeart/2005/8/layout/process1"/>
    <dgm:cxn modelId="{C9115DC0-E3F5-4528-B744-305FE86BFF32}" type="presOf" srcId="{9FFC6E9C-EC29-4599-A87F-787FA31F1D42}" destId="{DEC2768C-CC26-49B6-9EF1-933DD0430C58}" srcOrd="0" destOrd="0" presId="urn:microsoft.com/office/officeart/2005/8/layout/process1"/>
    <dgm:cxn modelId="{0CEB1FDE-A669-4C8D-A17F-B3909587F688}" type="presOf" srcId="{D6E76779-2183-486B-A2F1-FB305CA45E85}" destId="{C2A99373-0451-4D99-BC17-18F12AB49A0C}" srcOrd="0" destOrd="0" presId="urn:microsoft.com/office/officeart/2005/8/layout/process1"/>
    <dgm:cxn modelId="{74275CF1-4812-43A1-809C-C5C91EFB8CD0}" type="presOf" srcId="{82A5F835-2DB5-453E-85F9-84D1025A1178}" destId="{25B3BC0D-8068-4286-A295-E31DDF9455BC}" srcOrd="0" destOrd="0" presId="urn:microsoft.com/office/officeart/2005/8/layout/process1"/>
    <dgm:cxn modelId="{BCABFADA-78F8-4C7B-91A7-C255C000DAA4}" type="presOf" srcId="{C339E95F-A1C3-4E7A-9C65-F08558B97223}" destId="{7752F1CF-376E-4AC3-9AE1-838E3913C9D4}" srcOrd="0" destOrd="0" presId="urn:microsoft.com/office/officeart/2005/8/layout/process1"/>
    <dgm:cxn modelId="{8F0E587A-1603-456C-A2AC-12F8000B43F0}" type="presOf" srcId="{C7B177C1-6462-4A30-A2EB-3E34B2CE0A76}" destId="{C40A72F0-AF0B-4F4B-AFC1-D0C0DF9B79EE}" srcOrd="1" destOrd="0" presId="urn:microsoft.com/office/officeart/2005/8/layout/process1"/>
    <dgm:cxn modelId="{021B66AF-0570-42C7-AC1A-8FD0DCAC57AD}" type="presOf" srcId="{FE292536-52B3-4852-9107-494AC2541380}" destId="{690682EC-54EC-41F7-9EDB-5E00E7B13BDD}" srcOrd="0" destOrd="0" presId="urn:microsoft.com/office/officeart/2005/8/layout/process1"/>
    <dgm:cxn modelId="{DF6F4604-1B03-4F79-AD51-C9F4B0EDC10D}" type="presOf" srcId="{14C269AA-992E-4663-9E45-0613D375A0E5}" destId="{09FE9430-6063-411F-A837-5563AFD10A65}" srcOrd="0" destOrd="0" presId="urn:microsoft.com/office/officeart/2005/8/layout/process1"/>
    <dgm:cxn modelId="{BDECE7F4-C5E0-46C3-AD59-9B6E97F49B60}" type="presOf" srcId="{EDFDA30B-F7DB-4455-9C00-EBF1A78BCE7F}" destId="{E71263D7-887A-47F3-B09B-7AC73349AA0D}" srcOrd="0" destOrd="0" presId="urn:microsoft.com/office/officeart/2005/8/layout/process1"/>
    <dgm:cxn modelId="{E88DA163-440E-42B2-B875-5C12362E6127}" srcId="{08938B7C-E866-451D-B1BE-D1550C58709D}" destId="{D6E76779-2183-486B-A2F1-FB305CA45E85}" srcOrd="4" destOrd="0" parTransId="{C256DAF1-103B-4CFD-AB3F-1B65DCB7569E}" sibTransId="{CA972B6F-3679-460C-B7E2-3BDA28ED09D6}"/>
    <dgm:cxn modelId="{F3937751-BE90-49BF-A00D-A3E334E8DB1C}" srcId="{08938B7C-E866-451D-B1BE-D1550C58709D}" destId="{9FFC6E9C-EC29-4599-A87F-787FA31F1D42}" srcOrd="1" destOrd="0" parTransId="{DA42D79A-F052-4FE8-BA57-34B5753CAB21}" sibTransId="{82A5F835-2DB5-453E-85F9-84D1025A1178}"/>
    <dgm:cxn modelId="{1B712788-D3B6-414B-B1DD-DFD24DED9100}" type="presOf" srcId="{82A5F835-2DB5-453E-85F9-84D1025A1178}" destId="{316EF8F2-B734-4E86-8852-DA5745830034}" srcOrd="1" destOrd="0" presId="urn:microsoft.com/office/officeart/2005/8/layout/process1"/>
    <dgm:cxn modelId="{69EBADC4-76D5-4C70-8ED3-B99EB656D07A}" type="presOf" srcId="{F85A6154-E0BC-4A32-B5C6-A97761AEE8DC}" destId="{FF72D1ED-E35C-469C-A1EB-93193F0E4D5A}" srcOrd="0" destOrd="0" presId="urn:microsoft.com/office/officeart/2005/8/layout/process1"/>
    <dgm:cxn modelId="{43A0FD8D-FE17-4285-AFEC-6C5E9E0184B4}" type="presOf" srcId="{C7B177C1-6462-4A30-A2EB-3E34B2CE0A76}" destId="{59615977-69C3-4E9D-BF26-62BD758207FE}" srcOrd="0" destOrd="0" presId="urn:microsoft.com/office/officeart/2005/8/layout/process1"/>
    <dgm:cxn modelId="{9902F26B-7AE5-4E29-BEF9-C965766978CD}" srcId="{08938B7C-E866-451D-B1BE-D1550C58709D}" destId="{FE292536-52B3-4852-9107-494AC2541380}" srcOrd="2" destOrd="0" parTransId="{A9060B8E-F011-4CFD-A423-C79E289012A6}" sibTransId="{C339E95F-A1C3-4E7A-9C65-F08558B97223}"/>
    <dgm:cxn modelId="{B8688AE2-DEE8-45CB-B783-B1AD0BBCCFDC}" type="presParOf" srcId="{3573403C-5944-4C88-9E5F-27093FF4736A}" destId="{FF72D1ED-E35C-469C-A1EB-93193F0E4D5A}" srcOrd="0" destOrd="0" presId="urn:microsoft.com/office/officeart/2005/8/layout/process1"/>
    <dgm:cxn modelId="{3FA7A361-3AEC-4791-B45F-1996FF7EBA4A}" type="presParOf" srcId="{3573403C-5944-4C88-9E5F-27093FF4736A}" destId="{59615977-69C3-4E9D-BF26-62BD758207FE}" srcOrd="1" destOrd="0" presId="urn:microsoft.com/office/officeart/2005/8/layout/process1"/>
    <dgm:cxn modelId="{A18BB9F3-0CCE-40A6-89EF-969189B0F51D}" type="presParOf" srcId="{59615977-69C3-4E9D-BF26-62BD758207FE}" destId="{C40A72F0-AF0B-4F4B-AFC1-D0C0DF9B79EE}" srcOrd="0" destOrd="0" presId="urn:microsoft.com/office/officeart/2005/8/layout/process1"/>
    <dgm:cxn modelId="{706F7857-ADB5-4BBB-A978-C834E28DB8C6}" type="presParOf" srcId="{3573403C-5944-4C88-9E5F-27093FF4736A}" destId="{DEC2768C-CC26-49B6-9EF1-933DD0430C58}" srcOrd="2" destOrd="0" presId="urn:microsoft.com/office/officeart/2005/8/layout/process1"/>
    <dgm:cxn modelId="{40408119-A1C1-41F0-AC8A-967F20E223C4}" type="presParOf" srcId="{3573403C-5944-4C88-9E5F-27093FF4736A}" destId="{25B3BC0D-8068-4286-A295-E31DDF9455BC}" srcOrd="3" destOrd="0" presId="urn:microsoft.com/office/officeart/2005/8/layout/process1"/>
    <dgm:cxn modelId="{D3AF244F-139A-4245-8D5E-37B0C8CF7D0F}" type="presParOf" srcId="{25B3BC0D-8068-4286-A295-E31DDF9455BC}" destId="{316EF8F2-B734-4E86-8852-DA5745830034}" srcOrd="0" destOrd="0" presId="urn:microsoft.com/office/officeart/2005/8/layout/process1"/>
    <dgm:cxn modelId="{DAEE9CDB-24CE-4B43-A536-1888CF517750}" type="presParOf" srcId="{3573403C-5944-4C88-9E5F-27093FF4736A}" destId="{690682EC-54EC-41F7-9EDB-5E00E7B13BDD}" srcOrd="4" destOrd="0" presId="urn:microsoft.com/office/officeart/2005/8/layout/process1"/>
    <dgm:cxn modelId="{F05411ED-C2A8-4FE4-B0E1-F35FDDD3FD48}" type="presParOf" srcId="{3573403C-5944-4C88-9E5F-27093FF4736A}" destId="{7752F1CF-376E-4AC3-9AE1-838E3913C9D4}" srcOrd="5" destOrd="0" presId="urn:microsoft.com/office/officeart/2005/8/layout/process1"/>
    <dgm:cxn modelId="{64B40632-CF0E-47BB-B9FA-AB1B409F57EC}" type="presParOf" srcId="{7752F1CF-376E-4AC3-9AE1-838E3913C9D4}" destId="{E5C5D8DD-7178-4AD1-B976-94A0445875BC}" srcOrd="0" destOrd="0" presId="urn:microsoft.com/office/officeart/2005/8/layout/process1"/>
    <dgm:cxn modelId="{774FB614-9428-4E88-914E-A4CBE604B9E8}" type="presParOf" srcId="{3573403C-5944-4C88-9E5F-27093FF4736A}" destId="{09FE9430-6063-411F-A837-5563AFD10A65}" srcOrd="6" destOrd="0" presId="urn:microsoft.com/office/officeart/2005/8/layout/process1"/>
    <dgm:cxn modelId="{B02F1632-0FF3-4B53-85B8-A49CF282AF6A}" type="presParOf" srcId="{3573403C-5944-4C88-9E5F-27093FF4736A}" destId="{E71263D7-887A-47F3-B09B-7AC73349AA0D}" srcOrd="7" destOrd="0" presId="urn:microsoft.com/office/officeart/2005/8/layout/process1"/>
    <dgm:cxn modelId="{9152B68B-2BC8-420C-9379-791A9AD697CA}" type="presParOf" srcId="{E71263D7-887A-47F3-B09B-7AC73349AA0D}" destId="{55FFBBC7-8329-47CB-98D2-20E32F40CABF}" srcOrd="0" destOrd="0" presId="urn:microsoft.com/office/officeart/2005/8/layout/process1"/>
    <dgm:cxn modelId="{5EDD5EE0-76AA-486F-B46B-46B6E7E93747}" type="presParOf" srcId="{3573403C-5944-4C88-9E5F-27093FF4736A}" destId="{C2A99373-0451-4D99-BC17-18F12AB49A0C}"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2D1ED-E35C-469C-A1EB-93193F0E4D5A}">
      <dsp:nvSpPr>
        <dsp:cNvPr id="0" name=""/>
        <dsp:cNvSpPr/>
      </dsp:nvSpPr>
      <dsp:spPr>
        <a:xfrm>
          <a:off x="4916" y="1904985"/>
          <a:ext cx="1524049" cy="9144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egoe UI" panose="020B0502040204020203" pitchFamily="34" charset="0"/>
              <a:cs typeface="Segoe UI" panose="020B0502040204020203" pitchFamily="34" charset="0"/>
            </a:rPr>
            <a:t>BPMN 2.0 XML Preprocessing</a:t>
          </a:r>
        </a:p>
      </dsp:txBody>
      <dsp:txXfrm>
        <a:off x="31699" y="1931768"/>
        <a:ext cx="1470483" cy="860863"/>
      </dsp:txXfrm>
    </dsp:sp>
    <dsp:sp modelId="{59615977-69C3-4E9D-BF26-62BD758207FE}">
      <dsp:nvSpPr>
        <dsp:cNvPr id="0" name=""/>
        <dsp:cNvSpPr/>
      </dsp:nvSpPr>
      <dsp:spPr>
        <a:xfrm>
          <a:off x="1681370" y="2173217"/>
          <a:ext cx="323098" cy="377964"/>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81370" y="2248810"/>
        <a:ext cx="226169" cy="226778"/>
      </dsp:txXfrm>
    </dsp:sp>
    <dsp:sp modelId="{DEC2768C-CC26-49B6-9EF1-933DD0430C58}">
      <dsp:nvSpPr>
        <dsp:cNvPr id="0" name=""/>
        <dsp:cNvSpPr/>
      </dsp:nvSpPr>
      <dsp:spPr>
        <a:xfrm>
          <a:off x="2138585" y="1904985"/>
          <a:ext cx="1524049" cy="9144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Element Parsing</a:t>
          </a:r>
        </a:p>
      </dsp:txBody>
      <dsp:txXfrm>
        <a:off x="2165368" y="1931768"/>
        <a:ext cx="1470483" cy="860863"/>
      </dsp:txXfrm>
    </dsp:sp>
    <dsp:sp modelId="{25B3BC0D-8068-4286-A295-E31DDF9455BC}">
      <dsp:nvSpPr>
        <dsp:cNvPr id="0" name=""/>
        <dsp:cNvSpPr/>
      </dsp:nvSpPr>
      <dsp:spPr>
        <a:xfrm>
          <a:off x="3815040" y="2173217"/>
          <a:ext cx="323098" cy="377964"/>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815040" y="2248810"/>
        <a:ext cx="226169" cy="226778"/>
      </dsp:txXfrm>
    </dsp:sp>
    <dsp:sp modelId="{690682EC-54EC-41F7-9EDB-5E00E7B13BDD}">
      <dsp:nvSpPr>
        <dsp:cNvPr id="0" name=""/>
        <dsp:cNvSpPr/>
      </dsp:nvSpPr>
      <dsp:spPr>
        <a:xfrm>
          <a:off x="4272255" y="1904985"/>
          <a:ext cx="1524049" cy="9144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egoe UI" panose="020B0502040204020203" pitchFamily="34" charset="0"/>
              <a:cs typeface="Segoe UI" panose="020B0502040204020203" pitchFamily="34" charset="0"/>
            </a:rPr>
            <a:t>Java Object Representation</a:t>
          </a:r>
        </a:p>
      </dsp:txBody>
      <dsp:txXfrm>
        <a:off x="4299038" y="1931768"/>
        <a:ext cx="1470483" cy="860863"/>
      </dsp:txXfrm>
    </dsp:sp>
    <dsp:sp modelId="{7752F1CF-376E-4AC3-9AE1-838E3913C9D4}">
      <dsp:nvSpPr>
        <dsp:cNvPr id="0" name=""/>
        <dsp:cNvSpPr/>
      </dsp:nvSpPr>
      <dsp:spPr>
        <a:xfrm>
          <a:off x="5948709" y="2173217"/>
          <a:ext cx="323098" cy="377964"/>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948709" y="2248810"/>
        <a:ext cx="226169" cy="226778"/>
      </dsp:txXfrm>
    </dsp:sp>
    <dsp:sp modelId="{09FE9430-6063-411F-A837-5563AFD10A65}">
      <dsp:nvSpPr>
        <dsp:cNvPr id="0" name=""/>
        <dsp:cNvSpPr/>
      </dsp:nvSpPr>
      <dsp:spPr>
        <a:xfrm>
          <a:off x="6405924" y="1904985"/>
          <a:ext cx="1524049" cy="9144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egoe UI" panose="020B0502040204020203" pitchFamily="34" charset="0"/>
              <a:cs typeface="Segoe UI" panose="020B0502040204020203" pitchFamily="34" charset="0"/>
            </a:rPr>
            <a:t>PIF Transformation</a:t>
          </a:r>
        </a:p>
      </dsp:txBody>
      <dsp:txXfrm>
        <a:off x="6432707" y="1931768"/>
        <a:ext cx="1470483" cy="860863"/>
      </dsp:txXfrm>
    </dsp:sp>
    <dsp:sp modelId="{E71263D7-887A-47F3-B09B-7AC73349AA0D}">
      <dsp:nvSpPr>
        <dsp:cNvPr id="0" name=""/>
        <dsp:cNvSpPr/>
      </dsp:nvSpPr>
      <dsp:spPr>
        <a:xfrm>
          <a:off x="8082379" y="2173217"/>
          <a:ext cx="323098" cy="377964"/>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082379" y="2248810"/>
        <a:ext cx="226169" cy="226778"/>
      </dsp:txXfrm>
    </dsp:sp>
    <dsp:sp modelId="{C2A99373-0451-4D99-BC17-18F12AB49A0C}">
      <dsp:nvSpPr>
        <dsp:cNvPr id="0" name=""/>
        <dsp:cNvSpPr/>
      </dsp:nvSpPr>
      <dsp:spPr>
        <a:xfrm>
          <a:off x="8539594" y="1904985"/>
          <a:ext cx="1524049" cy="91442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egoe UI" panose="020B0502040204020203" pitchFamily="34" charset="0"/>
              <a:cs typeface="Segoe UI" panose="020B0502040204020203" pitchFamily="34" charset="0"/>
            </a:rPr>
            <a:t>PIF XML Generation</a:t>
          </a:r>
        </a:p>
      </dsp:txBody>
      <dsp:txXfrm>
        <a:off x="8566377" y="1931768"/>
        <a:ext cx="1470483" cy="8608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904E1-3BF3-48B6-A220-17FF0030A6D0}" type="datetimeFigureOut">
              <a:rPr lang="en-US" smtClean="0"/>
              <a:t>18-Jun-16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35AD4F-67BD-4591-A268-DE24BE544136}" type="slidenum">
              <a:rPr lang="en-US" smtClean="0"/>
              <a:t>‹#›</a:t>
            </a:fld>
            <a:endParaRPr lang="en-US"/>
          </a:p>
        </p:txBody>
      </p:sp>
    </p:spTree>
    <p:extLst>
      <p:ext uri="{BB962C8B-B14F-4D97-AF65-F5344CB8AC3E}">
        <p14:creationId xmlns:p14="http://schemas.microsoft.com/office/powerpoint/2010/main" val="392927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project was undertaken at </a:t>
            </a:r>
            <a:r>
              <a:rPr lang="en-US" baseline="0" dirty="0" err="1"/>
              <a:t>Convecs</a:t>
            </a:r>
            <a:r>
              <a:rPr lang="en-US" baseline="0" dirty="0"/>
              <a:t> team, </a:t>
            </a:r>
            <a:r>
              <a:rPr lang="en-US" baseline="0" dirty="0" err="1"/>
              <a:t>Inria</a:t>
            </a:r>
            <a:r>
              <a:rPr lang="en-US" baseline="0" dirty="0"/>
              <a:t> under the supervision of Prof. Gwen Salaun. More details about the team can be found here - http://convecs.inria.fr/. Prof. </a:t>
            </a:r>
            <a:r>
              <a:rPr lang="en-US" baseline="0" dirty="0" err="1"/>
              <a:t>Salaun’s</a:t>
            </a:r>
            <a:r>
              <a:rPr lang="en-US" baseline="0" dirty="0"/>
              <a:t> webpage is: http://convecs.inria.fr/people/Gwen.Salaun/. Ajay can be reached via his email: muroorna@e.ujf-grenoble.fr</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a:t>
            </a:fld>
            <a:endParaRPr lang="en-US"/>
          </a:p>
        </p:txBody>
      </p:sp>
    </p:spTree>
    <p:extLst>
      <p:ext uri="{BB962C8B-B14F-4D97-AF65-F5344CB8AC3E}">
        <p14:creationId xmlns:p14="http://schemas.microsoft.com/office/powerpoint/2010/main" val="1446805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PIF supports following elements in BPMN</a:t>
            </a:r>
            <a:r>
              <a:rPr lang="en-US" baseline="0" dirty="0"/>
              <a:t> – </a:t>
            </a:r>
            <a:r>
              <a:rPr lang="en-US" baseline="0" dirty="0" err="1"/>
              <a:t>StartEvent</a:t>
            </a:r>
            <a:r>
              <a:rPr lang="en-US" baseline="0" dirty="0"/>
              <a:t>, </a:t>
            </a:r>
            <a:r>
              <a:rPr lang="en-US" baseline="0" dirty="0" err="1"/>
              <a:t>EndEvent</a:t>
            </a:r>
            <a:r>
              <a:rPr lang="en-US" baseline="0" dirty="0"/>
              <a:t>, </a:t>
            </a:r>
            <a:r>
              <a:rPr lang="en-US" baseline="0" dirty="0" err="1"/>
              <a:t>SequenceFlow</a:t>
            </a:r>
            <a:r>
              <a:rPr lang="en-US" baseline="0" dirty="0"/>
              <a:t>, Task and Gateways.</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10</a:t>
            </a:fld>
            <a:endParaRPr lang="en-US"/>
          </a:p>
        </p:txBody>
      </p:sp>
    </p:spTree>
    <p:extLst>
      <p:ext uri="{BB962C8B-B14F-4D97-AF65-F5344CB8AC3E}">
        <p14:creationId xmlns:p14="http://schemas.microsoft.com/office/powerpoint/2010/main" val="3915415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internship,</a:t>
            </a:r>
            <a:r>
              <a:rPr lang="en-US" baseline="0" dirty="0"/>
              <a:t> the work was done in the front-end. To build a model-to-model transformation engine and to build an interface that supports analysis and verification features of the framework. </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11</a:t>
            </a:fld>
            <a:endParaRPr lang="en-US"/>
          </a:p>
        </p:txBody>
      </p:sp>
    </p:spTree>
    <p:extLst>
      <p:ext uri="{BB962C8B-B14F-4D97-AF65-F5344CB8AC3E}">
        <p14:creationId xmlns:p14="http://schemas.microsoft.com/office/powerpoint/2010/main" val="3907060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formal</a:t>
            </a:r>
            <a:r>
              <a:rPr lang="en-US" baseline="0" dirty="0"/>
              <a:t> goals of the internship were</a:t>
            </a:r>
          </a:p>
          <a:p>
            <a:pPr marL="228600" indent="-228600">
              <a:buAutoNum type="arabicPeriod"/>
            </a:pPr>
            <a:r>
              <a:rPr lang="en-US" sz="1200" dirty="0">
                <a:solidFill>
                  <a:schemeClr val="accent1"/>
                </a:solidFill>
                <a:latin typeface="Aileron" panose="00000500000000000000" pitchFamily="50" charset="0"/>
              </a:rPr>
              <a:t>Study of existing modelers </a:t>
            </a:r>
          </a:p>
          <a:p>
            <a:pPr marL="228600" indent="-228600">
              <a:buAutoNum type="arabicPeriod"/>
            </a:pPr>
            <a:r>
              <a:rPr lang="en-US" sz="1200" dirty="0">
                <a:solidFill>
                  <a:schemeClr val="accent1"/>
                </a:solidFill>
                <a:latin typeface="Aileron" panose="00000500000000000000" pitchFamily="50" charset="0"/>
              </a:rPr>
              <a:t>Develop an automated transformation from modeler 	format to PIF</a:t>
            </a:r>
          </a:p>
          <a:p>
            <a:pPr marL="228600" indent="-228600">
              <a:buAutoNum type="arabicPeriod"/>
            </a:pPr>
            <a:r>
              <a:rPr lang="en-US" sz="1200" dirty="0">
                <a:solidFill>
                  <a:schemeClr val="accent1"/>
                </a:solidFill>
                <a:latin typeface="Aileron" panose="00000500000000000000" pitchFamily="50" charset="0"/>
              </a:rPr>
              <a:t>Integrate transformation and analysis to a GUI</a:t>
            </a:r>
          </a:p>
          <a:p>
            <a:pPr marL="228600" indent="-228600">
              <a:buAutoNum type="arabicPeriod"/>
            </a:pPr>
            <a:r>
              <a:rPr lang="en-US" sz="1200" dirty="0">
                <a:solidFill>
                  <a:schemeClr val="accent1"/>
                </a:solidFill>
                <a:latin typeface="Aileron" panose="00000500000000000000" pitchFamily="50" charset="0"/>
              </a:rPr>
              <a:t>Validate the approach through real world examples</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12</a:t>
            </a:fld>
            <a:endParaRPr lang="en-US"/>
          </a:p>
        </p:txBody>
      </p:sp>
    </p:spTree>
    <p:extLst>
      <p:ext uri="{BB962C8B-B14F-4D97-AF65-F5344CB8AC3E}">
        <p14:creationId xmlns:p14="http://schemas.microsoft.com/office/powerpoint/2010/main" val="1201744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doing an inventory of available tools in the market, we narrowed down to freely available open source modelers. We used these tools and designed process models and analyzed their internal representation models.</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13</a:t>
            </a:fld>
            <a:endParaRPr lang="en-US"/>
          </a:p>
        </p:txBody>
      </p:sp>
    </p:spTree>
    <p:extLst>
      <p:ext uri="{BB962C8B-B14F-4D97-AF65-F5344CB8AC3E}">
        <p14:creationId xmlns:p14="http://schemas.microsoft.com/office/powerpoint/2010/main" val="1788350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common</a:t>
            </a:r>
            <a:r>
              <a:rPr lang="en-US" baseline="0" dirty="0"/>
              <a:t> theme among these designers were that they were BPMN 2.0 compliant and the models were compatible with each other. Due to the nature of BPMN spec, a slight variation is representation could be seen. </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14</a:t>
            </a:fld>
            <a:endParaRPr lang="en-US"/>
          </a:p>
        </p:txBody>
      </p:sp>
    </p:spTree>
    <p:extLst>
      <p:ext uri="{BB962C8B-B14F-4D97-AF65-F5344CB8AC3E}">
        <p14:creationId xmlns:p14="http://schemas.microsoft.com/office/powerpoint/2010/main" val="588437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part of the transformation engine, an XML-to-XML transformation algorithm had to be developed. When it comes to XML, there are three dominant models for XML handling – DOM, </a:t>
            </a:r>
            <a:r>
              <a:rPr lang="en-US" baseline="0" dirty="0" err="1"/>
              <a:t>Xpath</a:t>
            </a:r>
            <a:r>
              <a:rPr lang="en-US" baseline="0" dirty="0"/>
              <a:t> and XML streaming. DOM is the easiest of all strategies however it is memory intensive and DOM throughput decreases considerably as the size of the input increases. </a:t>
            </a:r>
            <a:r>
              <a:rPr lang="en-US" dirty="0"/>
              <a:t>DOM-parser throughput is halved when the input file's size is increased from 1-15 KB to 1-15 MB, or about 1000x larger [IEEE Computer Magazine, </a:t>
            </a:r>
            <a:r>
              <a:rPr lang="en-US" dirty="0" err="1"/>
              <a:t>vol</a:t>
            </a:r>
            <a:r>
              <a:rPr lang="en-US" dirty="0"/>
              <a:t> 41 nr 9, sept 2008]. Generally it</a:t>
            </a:r>
            <a:r>
              <a:rPr lang="en-US" baseline="0" dirty="0"/>
              <a:t> is thought that DOM can occupy about 4 times the size of source document. So if we have a 256 MB JVM and ~128 MB is available for the application code. In this case, it can only parse maximum of 32 MB input at a given instance, which is quite low considering that the framework is hosted a services for users. </a:t>
            </a:r>
            <a:r>
              <a:rPr lang="en-US" baseline="0" dirty="0" err="1"/>
              <a:t>Xpath</a:t>
            </a:r>
            <a:r>
              <a:rPr lang="en-US" baseline="0" dirty="0"/>
              <a:t> is efficient if the exact structure of XML is known. However, the flexibility of BPMN and diversity tools make it harder to predict the XML structure. Streaming option is ideal as it not memory intensive. We have used pull parsing technique instead of push parsing as it gives more control to extract the desired elements from the model especially from the nested structures. </a:t>
            </a:r>
          </a:p>
          <a:p>
            <a:endParaRPr lang="en-US" baseline="0" dirty="0"/>
          </a:p>
          <a:p>
            <a:r>
              <a:rPr lang="en-US" baseline="0" dirty="0"/>
              <a:t>The transformation is sequential, each element of interest is parsed and mapped to an intermediate java object. Later PIF is generated from the intermediate java object using streaming XML writers. The intermediate object representation is designed with an eye on future – if we are to support other workflows such as YAWL, we would only have to transform them to intermediate object representation and existing logic can be reused for PIF generation from the intermediate object. </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15</a:t>
            </a:fld>
            <a:endParaRPr lang="en-US"/>
          </a:p>
        </p:txBody>
      </p:sp>
    </p:spTree>
    <p:extLst>
      <p:ext uri="{BB962C8B-B14F-4D97-AF65-F5344CB8AC3E}">
        <p14:creationId xmlns:p14="http://schemas.microsoft.com/office/powerpoint/2010/main" val="911609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a:t>
            </a:r>
            <a:r>
              <a:rPr lang="en-US" baseline="0" dirty="0"/>
              <a:t> captures the flow of the transformation algorithm. Since </a:t>
            </a:r>
            <a:r>
              <a:rPr lang="en-US" baseline="0" dirty="0" err="1"/>
              <a:t>modelers’s</a:t>
            </a:r>
            <a:r>
              <a:rPr lang="en-US" baseline="0" dirty="0"/>
              <a:t> internal XML vary a bit, a generic preprocessing is required of the input model is required for efficient parsing.</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16</a:t>
            </a:fld>
            <a:endParaRPr lang="en-US"/>
          </a:p>
        </p:txBody>
      </p:sp>
    </p:spTree>
    <p:extLst>
      <p:ext uri="{BB962C8B-B14F-4D97-AF65-F5344CB8AC3E}">
        <p14:creationId xmlns:p14="http://schemas.microsoft.com/office/powerpoint/2010/main" val="3120325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a:t>
            </a:r>
            <a:r>
              <a:rPr lang="en-US" baseline="0" dirty="0"/>
              <a:t> interface was designed keeping in mind the business process users. The objective was it would be easy enough to use yet support all the features of verification. The framework is aimed at larger audience and a steep learning curve would put off the audience and slow down the adoption.</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17</a:t>
            </a:fld>
            <a:endParaRPr lang="en-US"/>
          </a:p>
        </p:txBody>
      </p:sp>
    </p:spTree>
    <p:extLst>
      <p:ext uri="{BB962C8B-B14F-4D97-AF65-F5344CB8AC3E}">
        <p14:creationId xmlns:p14="http://schemas.microsoft.com/office/powerpoint/2010/main" val="1231072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Conservative comparison is the strictest of all available comparisons and it matches all the observable behaviors using the notion of strong equivalence [Milner, 1989]. Inclusive comparison is more flexible, which in turn it allows extension of process models. It allows the extended model to match as long as existing behavior is unchanged. Exclusive comparison supports refactoring involving reduction. Suppose, a process needs to be refined so that it involves only a part of existing activities, exclusive comparison ensures that the new behavior is</a:t>
            </a:r>
          </a:p>
          <a:p>
            <a:r>
              <a:rPr lang="en-US" dirty="0"/>
              <a:t>identical as if it has been extracted from old process. The inclusive and exclusive comparisons are complementary modes in checking evolution. The aforementioned comparisons take the whole process into account, but selective comparison is also supported. Selective comparison allows to match only the behaviors of tasks under consideration. It is done by hiding the tasks that are not under consideration in the backend. Renaming is another aspect supported by the framework. As the process evolves, it is possible that the elements get renamed. Backend uses relabeling relation [</a:t>
            </a:r>
            <a:r>
              <a:rPr lang="en-US" dirty="0" err="1"/>
              <a:t>Poizat</a:t>
            </a:r>
            <a:r>
              <a:rPr lang="en-US" dirty="0"/>
              <a:t> and </a:t>
            </a:r>
            <a:r>
              <a:rPr lang="en-US" dirty="0" err="1"/>
              <a:t>Sala¨un</a:t>
            </a:r>
            <a:r>
              <a:rPr lang="en-US" dirty="0"/>
              <a:t>,</a:t>
            </a:r>
          </a:p>
          <a:p>
            <a:r>
              <a:rPr lang="en-US" dirty="0"/>
              <a:t>2016] to perform equivalence checking on evolutions with renaming. Another feature supported is property-aware comparison where evolution is checked specified using temporal logic.</a:t>
            </a:r>
          </a:p>
        </p:txBody>
      </p:sp>
      <p:sp>
        <p:nvSpPr>
          <p:cNvPr id="4" name="Slide Number Placeholder 3"/>
          <p:cNvSpPr>
            <a:spLocks noGrp="1"/>
          </p:cNvSpPr>
          <p:nvPr>
            <p:ph type="sldNum" sz="quarter" idx="10"/>
          </p:nvPr>
        </p:nvSpPr>
        <p:spPr/>
        <p:txBody>
          <a:bodyPr/>
          <a:lstStyle/>
          <a:p>
            <a:fld id="{D635AD4F-67BD-4591-A268-DE24BE544136}" type="slidenum">
              <a:rPr lang="en-US" smtClean="0"/>
              <a:t>18</a:t>
            </a:fld>
            <a:endParaRPr lang="en-US"/>
          </a:p>
        </p:txBody>
      </p:sp>
    </p:spTree>
    <p:extLst>
      <p:ext uri="{BB962C8B-B14F-4D97-AF65-F5344CB8AC3E}">
        <p14:creationId xmlns:p14="http://schemas.microsoft.com/office/powerpoint/2010/main" val="317085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explains the technology</a:t>
            </a:r>
            <a:r>
              <a:rPr lang="en-US" baseline="0" dirty="0"/>
              <a:t> stack used in the framework.</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19</a:t>
            </a:fld>
            <a:endParaRPr lang="en-US"/>
          </a:p>
        </p:txBody>
      </p:sp>
    </p:spTree>
    <p:extLst>
      <p:ext uri="{BB962C8B-B14F-4D97-AF65-F5344CB8AC3E}">
        <p14:creationId xmlns:p14="http://schemas.microsoft.com/office/powerpoint/2010/main" val="845260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a:t>
            </a:r>
            <a:r>
              <a:rPr lang="en-US" baseline="0" dirty="0"/>
              <a:t>n of Business process: </a:t>
            </a:r>
            <a:r>
              <a:rPr lang="en-US" sz="1200" dirty="0">
                <a:solidFill>
                  <a:schemeClr val="accent3"/>
                </a:solidFill>
                <a:latin typeface="Aileron" panose="00000500000000000000" pitchFamily="50" charset="0"/>
                <a:cs typeface="Segoe UI Semibold" panose="020B0702040204020203" pitchFamily="34" charset="0"/>
              </a:rPr>
              <a:t>A business process consists of set of </a:t>
            </a:r>
            <a:r>
              <a:rPr lang="en-US" sz="1200" dirty="0">
                <a:solidFill>
                  <a:schemeClr val="bg2"/>
                </a:solidFill>
                <a:latin typeface="Aileron" panose="00000500000000000000" pitchFamily="50" charset="0"/>
                <a:cs typeface="Segoe UI Semibold" panose="020B0702040204020203" pitchFamily="34" charset="0"/>
              </a:rPr>
              <a:t>tasks</a:t>
            </a:r>
            <a:r>
              <a:rPr lang="en-US" sz="1200" dirty="0">
                <a:solidFill>
                  <a:schemeClr val="accent3"/>
                </a:solidFill>
                <a:latin typeface="Aileron" panose="00000500000000000000" pitchFamily="50" charset="0"/>
                <a:cs typeface="Segoe UI Semibold" panose="020B0702040204020203" pitchFamily="34" charset="0"/>
              </a:rPr>
              <a:t> and </a:t>
            </a:r>
            <a:r>
              <a:rPr lang="en-US" sz="1200" dirty="0">
                <a:solidFill>
                  <a:schemeClr val="bg2"/>
                </a:solidFill>
                <a:latin typeface="Aileron" panose="00000500000000000000" pitchFamily="50" charset="0"/>
                <a:cs typeface="Segoe UI Semibold" panose="020B0702040204020203" pitchFamily="34" charset="0"/>
              </a:rPr>
              <a:t>activities</a:t>
            </a:r>
            <a:r>
              <a:rPr lang="en-US" sz="1200" dirty="0">
                <a:solidFill>
                  <a:schemeClr val="accent3"/>
                </a:solidFill>
                <a:latin typeface="Aileron" panose="00000500000000000000" pitchFamily="50" charset="0"/>
                <a:cs typeface="Segoe UI Semibold" panose="020B0702040204020203" pitchFamily="34" charset="0"/>
              </a:rPr>
              <a:t>, which may involve various participants, to accomplish a specific organizational goal.</a:t>
            </a:r>
            <a:r>
              <a:rPr lang="en-US" sz="1200" baseline="0" dirty="0">
                <a:solidFill>
                  <a:schemeClr val="accent3"/>
                </a:solidFill>
                <a:latin typeface="Aileron" panose="00000500000000000000" pitchFamily="50" charset="0"/>
                <a:cs typeface="Segoe UI Semibold" panose="020B0702040204020203" pitchFamily="34" charset="0"/>
              </a:rPr>
              <a:t> </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a:t>
            </a:fld>
            <a:endParaRPr lang="en-US"/>
          </a:p>
        </p:txBody>
      </p:sp>
    </p:spTree>
    <p:extLst>
      <p:ext uri="{BB962C8B-B14F-4D97-AF65-F5344CB8AC3E}">
        <p14:creationId xmlns:p14="http://schemas.microsoft.com/office/powerpoint/2010/main" val="1906582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the components were integrated, they were validated using through real-world processes. </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20</a:t>
            </a:fld>
            <a:endParaRPr lang="en-US"/>
          </a:p>
        </p:txBody>
      </p:sp>
    </p:spTree>
    <p:extLst>
      <p:ext uri="{BB962C8B-B14F-4D97-AF65-F5344CB8AC3E}">
        <p14:creationId xmlns:p14="http://schemas.microsoft.com/office/powerpoint/2010/main" val="346448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framework</a:t>
            </a:r>
            <a:r>
              <a:rPr lang="en-US" baseline="0" dirty="0"/>
              <a:t> is business and user focused, we had to validate the non functional aspects too. On the functional side, initially the model-to-model transformation was verified manually and later on unit test created to automate such validations. We used existing real life process models, created a lot process models of varying complexities resembling the real-world to validate the approach. Once the UI was available, and the components were integrated, we ran integration tests to check end-to-end functioning of the approach.</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21</a:t>
            </a:fld>
            <a:endParaRPr lang="en-US"/>
          </a:p>
        </p:txBody>
      </p:sp>
    </p:spTree>
    <p:extLst>
      <p:ext uri="{BB962C8B-B14F-4D97-AF65-F5344CB8AC3E}">
        <p14:creationId xmlns:p14="http://schemas.microsoft.com/office/powerpoint/2010/main" val="1040450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the challenges encountered</a:t>
            </a:r>
            <a:r>
              <a:rPr lang="en-US" baseline="0" dirty="0"/>
              <a:t> during this project?</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22</a:t>
            </a:fld>
            <a:endParaRPr lang="en-US"/>
          </a:p>
        </p:txBody>
      </p:sp>
    </p:spTree>
    <p:extLst>
      <p:ext uri="{BB962C8B-B14F-4D97-AF65-F5344CB8AC3E}">
        <p14:creationId xmlns:p14="http://schemas.microsoft.com/office/powerpoint/2010/main" val="1717496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semantics of BPMN elements was</a:t>
            </a:r>
            <a:r>
              <a:rPr lang="en-US" baseline="0" dirty="0"/>
              <a:t> quite a challenge as there are vast number of elements and some of them exhibit very flexible </a:t>
            </a:r>
            <a:r>
              <a:rPr lang="en-US" baseline="0" dirty="0" err="1"/>
              <a:t>behaviour</a:t>
            </a:r>
            <a:r>
              <a:rPr lang="en-US" baseline="0" dirty="0"/>
              <a:t>. </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23</a:t>
            </a:fld>
            <a:endParaRPr lang="en-US"/>
          </a:p>
        </p:txBody>
      </p:sp>
    </p:spTree>
    <p:extLst>
      <p:ext uri="{BB962C8B-B14F-4D97-AF65-F5344CB8AC3E}">
        <p14:creationId xmlns:p14="http://schemas.microsoft.com/office/powerpoint/2010/main" val="387664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a perspective, the figure represents the semantics of BPMN scheme and it is not exhaustive. The BPMN 2.0 spec runs up to 538 pages.</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24</a:t>
            </a:fld>
            <a:endParaRPr lang="en-US"/>
          </a:p>
        </p:txBody>
      </p:sp>
    </p:spTree>
    <p:extLst>
      <p:ext uri="{BB962C8B-B14F-4D97-AF65-F5344CB8AC3E}">
        <p14:creationId xmlns:p14="http://schemas.microsoft.com/office/powerpoint/2010/main" val="370646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about flexibility of the schema, the three process models represent internal representation of the same model using different modelers. As you can see that they operate of different namespaces and particularly, if you look at the third column from left, it represents sequence flows within the task unlike other models.</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25</a:t>
            </a:fld>
            <a:endParaRPr lang="en-US"/>
          </a:p>
        </p:txBody>
      </p:sp>
    </p:spTree>
    <p:extLst>
      <p:ext uri="{BB962C8B-B14F-4D97-AF65-F5344CB8AC3E}">
        <p14:creationId xmlns:p14="http://schemas.microsoft.com/office/powerpoint/2010/main" val="308659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PIF in its current state</a:t>
            </a:r>
            <a:r>
              <a:rPr lang="en-US" baseline="0" dirty="0"/>
              <a:t> is very limited, it cannot represent all the elements of  and the diagram shows all the elements available in PIF. So we need to establish rules to identify logical equivalents of BPMN elements in PIF during transformation. </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26</a:t>
            </a:fld>
            <a:endParaRPr lang="en-US"/>
          </a:p>
        </p:txBody>
      </p:sp>
    </p:spTree>
    <p:extLst>
      <p:ext uri="{BB962C8B-B14F-4D97-AF65-F5344CB8AC3E}">
        <p14:creationId xmlns:p14="http://schemas.microsoft.com/office/powerpoint/2010/main" val="2922648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BPMN</a:t>
            </a:r>
            <a:r>
              <a:rPr lang="en-US" baseline="0" dirty="0"/>
              <a:t> to PIF is not exactly a reduction. If you look at the figures, we can see that the PIF is considerably bigger and expressive than BPMN process model.</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27</a:t>
            </a:fld>
            <a:endParaRPr lang="en-US"/>
          </a:p>
        </p:txBody>
      </p:sp>
    </p:spTree>
    <p:extLst>
      <p:ext uri="{BB962C8B-B14F-4D97-AF65-F5344CB8AC3E}">
        <p14:creationId xmlns:p14="http://schemas.microsoft.com/office/powerpoint/2010/main" val="52842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sheer number of modelling tools available in the market made</a:t>
            </a:r>
            <a:r>
              <a:rPr lang="en-US" baseline="0" dirty="0"/>
              <a:t> it difficult to identify the common internal representation among modelers. Once we narrowed down to BPMN 2.0 compliant modelers the task became simpler.</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28</a:t>
            </a:fld>
            <a:endParaRPr lang="en-US"/>
          </a:p>
        </p:txBody>
      </p:sp>
    </p:spTree>
    <p:extLst>
      <p:ext uri="{BB962C8B-B14F-4D97-AF65-F5344CB8AC3E}">
        <p14:creationId xmlns:p14="http://schemas.microsoft.com/office/powerpoint/2010/main" val="292366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now, PIF is very restrictive, we need to extend</a:t>
            </a:r>
            <a:r>
              <a:rPr lang="en-US" baseline="0" dirty="0"/>
              <a:t> PIF and develop an extension/inheritance model where adding new features/elements would not impact existing process. XSD natively does not support inheritance. </a:t>
            </a:r>
          </a:p>
          <a:p>
            <a:r>
              <a:rPr lang="en-US" baseline="0" dirty="0"/>
              <a:t>As of now, the counterexamples are generated through </a:t>
            </a:r>
            <a:r>
              <a:rPr lang="en-US" baseline="0" dirty="0" err="1"/>
              <a:t>Bisimulator</a:t>
            </a:r>
            <a:r>
              <a:rPr lang="en-US" baseline="0" dirty="0"/>
              <a:t>[</a:t>
            </a:r>
            <a:r>
              <a:rPr lang="en-US" sz="1200" b="0" i="0" u="none" strike="noStrike" kern="1200" baseline="0" dirty="0" err="1">
                <a:solidFill>
                  <a:schemeClr val="tx1"/>
                </a:solidFill>
                <a:latin typeface="+mn-lt"/>
                <a:ea typeface="+mn-ea"/>
                <a:cs typeface="+mn-cs"/>
              </a:rPr>
              <a:t>Mateescu</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Oudot</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2008]</a:t>
            </a:r>
            <a:r>
              <a:rPr lang="en-US" baseline="0" dirty="0"/>
              <a:t>. These counter examples and later converted into postscript files for viewing. The future work will include converting the BCG models back into BPMN, so that users can view them within the modelling tool.</a:t>
            </a:r>
          </a:p>
          <a:p>
            <a:r>
              <a:rPr lang="en-US" baseline="0" dirty="0"/>
              <a:t>Hosting VBPMN as a service for wider adoption is planned as part of the future work.</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29</a:t>
            </a:fld>
            <a:endParaRPr lang="en-US"/>
          </a:p>
        </p:txBody>
      </p:sp>
    </p:spTree>
    <p:extLst>
      <p:ext uri="{BB962C8B-B14F-4D97-AF65-F5344CB8AC3E}">
        <p14:creationId xmlns:p14="http://schemas.microsoft.com/office/powerpoint/2010/main" val="700654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a:t>
            </a:r>
            <a:r>
              <a:rPr lang="en-US" baseline="0" dirty="0"/>
              <a:t> process can be represented using BPMN. It allows to represent the elements of business processes such as activities, interaction using a standardized notation. The standard allows to share and exchange process within and outside of organizations. BPMN 2.0 is the OMG standard that is currently in use. </a:t>
            </a:r>
          </a:p>
          <a:p>
            <a:endParaRPr lang="en-US" baseline="0" dirty="0"/>
          </a:p>
          <a:p>
            <a:r>
              <a:rPr lang="en-US" baseline="0" dirty="0"/>
              <a:t>The diagram represents a typical online delivery process. Suppose, we order something from Amazon as a customer, we place the order (the rectangular box represents an activity, the arrows represent the sequence flows), the order will be received by the vendor. The circles in the beginning and end represent start and end events. The rhombus shape represents gateways. Gateways can take concurrent or exclusive paths. The gateway is described more in detail in the paper.</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3</a:t>
            </a:fld>
            <a:endParaRPr lang="en-US"/>
          </a:p>
        </p:txBody>
      </p:sp>
    </p:spTree>
    <p:extLst>
      <p:ext uri="{BB962C8B-B14F-4D97-AF65-F5344CB8AC3E}">
        <p14:creationId xmlns:p14="http://schemas.microsoft.com/office/powerpoint/2010/main" val="71044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model</a:t>
            </a:r>
            <a:r>
              <a:rPr lang="en-US" baseline="0" dirty="0"/>
              <a:t> the processes based on existing processes, using modelling tools. There are lots of graphical tools available in the market. Process designers modify and optimize the processes. The redesign/upgrade can be termed as “evolution”. So when the process is evolved, how can we measure the correctness of evolution? How can we assert that the new process is better than the existing one? Do the existing tools support such validations? </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4</a:t>
            </a:fld>
            <a:endParaRPr lang="en-US"/>
          </a:p>
        </p:txBody>
      </p:sp>
    </p:spTree>
    <p:extLst>
      <p:ext uri="{BB962C8B-B14F-4D97-AF65-F5344CB8AC3E}">
        <p14:creationId xmlns:p14="http://schemas.microsoft.com/office/powerpoint/2010/main" val="1068774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a:t>
            </a:r>
            <a:r>
              <a:rPr lang="en-US" baseline="0" dirty="0"/>
              <a:t> where existing tools fail is in measuring the quality of evolution.</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5</a:t>
            </a:fld>
            <a:endParaRPr lang="en-US"/>
          </a:p>
        </p:txBody>
      </p:sp>
    </p:spTree>
    <p:extLst>
      <p:ext uri="{BB962C8B-B14F-4D97-AF65-F5344CB8AC3E}">
        <p14:creationId xmlns:p14="http://schemas.microsoft.com/office/powerpoint/2010/main" val="163988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tools support</a:t>
            </a:r>
            <a:r>
              <a:rPr lang="en-US" baseline="0" dirty="0"/>
              <a:t> validation of syntax and check basic semantics. Exhaustive verification is not supported these tools. </a:t>
            </a:r>
          </a:p>
          <a:p>
            <a:r>
              <a:rPr lang="en-US" baseline="0" dirty="0"/>
              <a:t>Infinite domains for data – </a:t>
            </a:r>
          </a:p>
          <a:p>
            <a:r>
              <a:rPr lang="en-US" baseline="0" dirty="0"/>
              <a:t>Process allow loops and concurrent executions. Existing tools fail in identifying cycles and deadlocks</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6</a:t>
            </a:fld>
            <a:endParaRPr lang="en-US"/>
          </a:p>
        </p:txBody>
      </p:sp>
    </p:spTree>
    <p:extLst>
      <p:ext uri="{BB962C8B-B14F-4D97-AF65-F5344CB8AC3E}">
        <p14:creationId xmlns:p14="http://schemas.microsoft.com/office/powerpoint/2010/main" val="2079862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lighter</a:t>
            </a:r>
            <a:r>
              <a:rPr lang="en-US" baseline="0" dirty="0"/>
              <a:t> note, what is the motivation for businesses to adopt such verifications or validations? There is great focus on transformation of business processes these days. Processes are getting automated and more efficient ways of operating businesses is being discovered. Validating such evolutions allows businesses to reap greater benefits from transformation. </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7</a:t>
            </a:fld>
            <a:endParaRPr lang="en-US"/>
          </a:p>
        </p:txBody>
      </p:sp>
    </p:spTree>
    <p:extLst>
      <p:ext uri="{BB962C8B-B14F-4D97-AF65-F5344CB8AC3E}">
        <p14:creationId xmlns:p14="http://schemas.microsoft.com/office/powerpoint/2010/main" val="83521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VBPM</a:t>
            </a:r>
            <a:r>
              <a:rPr lang="en-US" baseline="0" dirty="0"/>
              <a:t>N framework is being developed to bridge the gap between business processes and formal verification tools.</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8</a:t>
            </a:fld>
            <a:endParaRPr lang="en-US"/>
          </a:p>
        </p:txBody>
      </p:sp>
    </p:spTree>
    <p:extLst>
      <p:ext uri="{BB962C8B-B14F-4D97-AF65-F5344CB8AC3E}">
        <p14:creationId xmlns:p14="http://schemas.microsoft.com/office/powerpoint/2010/main" val="301724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VBPMN framework</a:t>
            </a:r>
            <a:r>
              <a:rPr lang="en-US" baseline="0" dirty="0"/>
              <a:t> consists of various components. In the initial step, the BPMN models undergo, model-to-model transformation to an intermediate format called PIF using a transformation engine. The intermediate format known as PIF is detailed in the later sections. Then the PIF undergoes model-to-text transformation into a formal model that could support verifications. The generated code from model-to-text transformation contains LNT and SVL files. These files are fed as input to CADP for verification.</a:t>
            </a:r>
          </a:p>
          <a:p>
            <a:endParaRPr lang="en-US" baseline="0" dirty="0"/>
          </a:p>
          <a:p>
            <a:r>
              <a:rPr lang="en-US" baseline="0" dirty="0"/>
              <a:t>The approach from user perspective is that they use a pair of BPMN models (original and evolved), compare them for correctness using the background verification tools. In case of a mismatch, a counter example will be displayed to the user.</a:t>
            </a:r>
            <a:endParaRPr lang="en-US" dirty="0"/>
          </a:p>
        </p:txBody>
      </p:sp>
      <p:sp>
        <p:nvSpPr>
          <p:cNvPr id="4" name="Slide Number Placeholder 3"/>
          <p:cNvSpPr>
            <a:spLocks noGrp="1"/>
          </p:cNvSpPr>
          <p:nvPr>
            <p:ph type="sldNum" sz="quarter" idx="10"/>
          </p:nvPr>
        </p:nvSpPr>
        <p:spPr/>
        <p:txBody>
          <a:bodyPr/>
          <a:lstStyle/>
          <a:p>
            <a:fld id="{D635AD4F-67BD-4591-A268-DE24BE544136}" type="slidenum">
              <a:rPr lang="en-US" smtClean="0"/>
              <a:t>9</a:t>
            </a:fld>
            <a:endParaRPr lang="en-US"/>
          </a:p>
        </p:txBody>
      </p:sp>
    </p:spTree>
    <p:extLst>
      <p:ext uri="{BB962C8B-B14F-4D97-AF65-F5344CB8AC3E}">
        <p14:creationId xmlns:p14="http://schemas.microsoft.com/office/powerpoint/2010/main" val="1151463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2521EB-01DA-4CD4-A2AE-53A9EE239521}" type="datetimeFigureOut">
              <a:rPr lang="en-US" smtClean="0"/>
              <a:t>18-Jun-16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3624622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521EB-01DA-4CD4-A2AE-53A9EE239521}" type="datetimeFigureOut">
              <a:rPr lang="en-US" smtClean="0"/>
              <a:t>18-Jun-16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3282962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521EB-01DA-4CD4-A2AE-53A9EE239521}" type="datetimeFigureOut">
              <a:rPr lang="en-US" smtClean="0"/>
              <a:t>18-Jun-16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349030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2521EB-01DA-4CD4-A2AE-53A9EE239521}" type="datetimeFigureOut">
              <a:rPr lang="en-US" smtClean="0"/>
              <a:t>18-Jun-16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404977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2521EB-01DA-4CD4-A2AE-53A9EE239521}" type="datetimeFigureOut">
              <a:rPr lang="en-US" smtClean="0"/>
              <a:t>18-Jun-16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37881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2521EB-01DA-4CD4-A2AE-53A9EE239521}" type="datetimeFigureOut">
              <a:rPr lang="en-US" smtClean="0"/>
              <a:t>18-Jun-16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241119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2521EB-01DA-4CD4-A2AE-53A9EE239521}" type="datetimeFigureOut">
              <a:rPr lang="en-US" smtClean="0"/>
              <a:t>18-Jun-16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3795797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2521EB-01DA-4CD4-A2AE-53A9EE239521}" type="datetimeFigureOut">
              <a:rPr lang="en-US" smtClean="0"/>
              <a:t>18-Jun-16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483734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2521EB-01DA-4CD4-A2AE-53A9EE239521}" type="datetimeFigureOut">
              <a:rPr lang="en-US" smtClean="0"/>
              <a:t>18-Jun-16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351753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2521EB-01DA-4CD4-A2AE-53A9EE239521}" type="datetimeFigureOut">
              <a:rPr lang="en-US" smtClean="0"/>
              <a:t>18-Jun-16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3955873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2521EB-01DA-4CD4-A2AE-53A9EE239521}" type="datetimeFigureOut">
              <a:rPr lang="en-US" smtClean="0"/>
              <a:t>18-Jun-16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D4449-8EC7-40AC-A15B-8331F1259E8D}" type="slidenum">
              <a:rPr lang="en-US" smtClean="0"/>
              <a:t>‹#›</a:t>
            </a:fld>
            <a:endParaRPr lang="en-US"/>
          </a:p>
        </p:txBody>
      </p:sp>
    </p:spTree>
    <p:extLst>
      <p:ext uri="{BB962C8B-B14F-4D97-AF65-F5344CB8AC3E}">
        <p14:creationId xmlns:p14="http://schemas.microsoft.com/office/powerpoint/2010/main" val="262242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2521EB-01DA-4CD4-A2AE-53A9EE239521}" type="datetimeFigureOut">
              <a:rPr lang="en-US" smtClean="0"/>
              <a:t>18-Jun-16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D4449-8EC7-40AC-A15B-8331F1259E8D}" type="slidenum">
              <a:rPr lang="en-US" smtClean="0"/>
              <a:t>‹#›</a:t>
            </a:fld>
            <a:endParaRPr lang="en-US"/>
          </a:p>
        </p:txBody>
      </p:sp>
    </p:spTree>
    <p:extLst>
      <p:ext uri="{BB962C8B-B14F-4D97-AF65-F5344CB8AC3E}">
        <p14:creationId xmlns:p14="http://schemas.microsoft.com/office/powerpoint/2010/main" val="389658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gif"/></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alpha val="78000"/>
          </a:schemeClr>
        </a:solidFill>
        <a:effectLst/>
      </p:bgPr>
    </p:bg>
    <p:spTree>
      <p:nvGrpSpPr>
        <p:cNvPr id="1" name=""/>
        <p:cNvGrpSpPr/>
        <p:nvPr/>
      </p:nvGrpSpPr>
      <p:grpSpPr>
        <a:xfrm>
          <a:off x="0" y="0"/>
          <a:ext cx="0" cy="0"/>
          <a:chOff x="0" y="0"/>
          <a:chExt cx="0" cy="0"/>
        </a:xfrm>
      </p:grpSpPr>
      <p:sp>
        <p:nvSpPr>
          <p:cNvPr id="4" name="TextBox 3"/>
          <p:cNvSpPr txBox="1"/>
          <p:nvPr/>
        </p:nvSpPr>
        <p:spPr>
          <a:xfrm>
            <a:off x="1501006" y="2750835"/>
            <a:ext cx="4592604" cy="523220"/>
          </a:xfrm>
          <a:prstGeom prst="rect">
            <a:avLst/>
          </a:prstGeom>
          <a:noFill/>
        </p:spPr>
        <p:txBody>
          <a:bodyPr wrap="none" rtlCol="0">
            <a:spAutoFit/>
          </a:bodyPr>
          <a:lstStyle/>
          <a:p>
            <a:r>
              <a:rPr lang="en-US" sz="2800" dirty="0">
                <a:solidFill>
                  <a:schemeClr val="accent3"/>
                </a:solidFill>
                <a:latin typeface="Segoe UI" panose="020B0502040204020203" pitchFamily="34" charset="0"/>
                <a:cs typeface="Segoe UI" panose="020B0502040204020203" pitchFamily="34" charset="0"/>
              </a:rPr>
              <a:t>Ajay MUROOR NADUMANE</a:t>
            </a:r>
          </a:p>
        </p:txBody>
      </p:sp>
      <p:sp>
        <p:nvSpPr>
          <p:cNvPr id="5" name="Rectangle 4"/>
          <p:cNvSpPr/>
          <p:nvPr/>
        </p:nvSpPr>
        <p:spPr>
          <a:xfrm>
            <a:off x="6823270" y="2750835"/>
            <a:ext cx="2532938" cy="523220"/>
          </a:xfrm>
          <a:prstGeom prst="rect">
            <a:avLst/>
          </a:prstGeom>
        </p:spPr>
        <p:txBody>
          <a:bodyPr wrap="square">
            <a:spAutoFit/>
          </a:bodyPr>
          <a:lstStyle/>
          <a:p>
            <a:r>
              <a:rPr lang="en-US" sz="2800" dirty="0">
                <a:solidFill>
                  <a:schemeClr val="accent3"/>
                </a:solidFill>
                <a:latin typeface="Segoe UI" panose="020B0502040204020203" pitchFamily="34" charset="0"/>
                <a:cs typeface="Segoe UI" panose="020B0502040204020203" pitchFamily="34" charset="0"/>
              </a:rPr>
              <a:t>Gwen SALAÜN</a:t>
            </a:r>
          </a:p>
        </p:txBody>
      </p:sp>
      <p:sp>
        <p:nvSpPr>
          <p:cNvPr id="6" name="Double Brace 5"/>
          <p:cNvSpPr/>
          <p:nvPr/>
        </p:nvSpPr>
        <p:spPr>
          <a:xfrm>
            <a:off x="965200" y="2527300"/>
            <a:ext cx="10414000" cy="4257040"/>
          </a:xfrm>
          <a:prstGeom prst="bracePair">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7" name="TextBox 6"/>
          <p:cNvSpPr txBox="1"/>
          <p:nvPr/>
        </p:nvSpPr>
        <p:spPr>
          <a:xfrm>
            <a:off x="1501006" y="3423103"/>
            <a:ext cx="2895344" cy="461665"/>
          </a:xfrm>
          <a:prstGeom prst="rect">
            <a:avLst/>
          </a:prstGeom>
          <a:noFill/>
        </p:spPr>
        <p:txBody>
          <a:bodyPr wrap="none" rtlCol="0">
            <a:spAutoFit/>
          </a:bodyPr>
          <a:lstStyle/>
          <a:p>
            <a:r>
              <a:rPr lang="en-US" sz="2400" dirty="0">
                <a:solidFill>
                  <a:schemeClr val="accent2">
                    <a:lumMod val="40000"/>
                    <a:lumOff val="60000"/>
                  </a:schemeClr>
                </a:solidFill>
                <a:latin typeface="Aileron" panose="00000500000000000000" pitchFamily="50" charset="0"/>
              </a:rPr>
              <a:t>Student, MOSIG M1</a:t>
            </a:r>
          </a:p>
        </p:txBody>
      </p:sp>
      <p:sp>
        <p:nvSpPr>
          <p:cNvPr id="8" name="TextBox 7"/>
          <p:cNvSpPr txBox="1"/>
          <p:nvPr/>
        </p:nvSpPr>
        <p:spPr>
          <a:xfrm>
            <a:off x="6823270" y="3416399"/>
            <a:ext cx="3891280" cy="461665"/>
          </a:xfrm>
          <a:prstGeom prst="rect">
            <a:avLst/>
          </a:prstGeom>
          <a:noFill/>
        </p:spPr>
        <p:txBody>
          <a:bodyPr wrap="square" rtlCol="0">
            <a:spAutoFit/>
          </a:bodyPr>
          <a:lstStyle/>
          <a:p>
            <a:r>
              <a:rPr lang="en-US" sz="2400" dirty="0">
                <a:solidFill>
                  <a:schemeClr val="accent2">
                    <a:lumMod val="40000"/>
                    <a:lumOff val="60000"/>
                  </a:schemeClr>
                </a:solidFill>
                <a:latin typeface="Aileron" panose="00000500000000000000" pitchFamily="50" charset="0"/>
              </a:rPr>
              <a:t>Professor</a:t>
            </a:r>
            <a:r>
              <a:rPr lang="en-US" sz="2400" dirty="0">
                <a:solidFill>
                  <a:schemeClr val="accent2"/>
                </a:solidFill>
                <a:latin typeface="Aileron" panose="00000500000000000000" pitchFamily="50" charset="0"/>
              </a:rPr>
              <a:t> </a:t>
            </a:r>
            <a:r>
              <a:rPr lang="en-US" sz="2400" dirty="0">
                <a:solidFill>
                  <a:schemeClr val="accent2">
                    <a:lumMod val="40000"/>
                    <a:lumOff val="60000"/>
                  </a:schemeClr>
                </a:solidFill>
                <a:latin typeface="Aileron" panose="00000500000000000000" pitchFamily="50" charset="0"/>
              </a:rPr>
              <a:t>(PhD, HDR)</a:t>
            </a:r>
          </a:p>
        </p:txBody>
      </p:sp>
      <p:sp>
        <p:nvSpPr>
          <p:cNvPr id="9" name="TextBox 8"/>
          <p:cNvSpPr txBox="1"/>
          <p:nvPr/>
        </p:nvSpPr>
        <p:spPr>
          <a:xfrm>
            <a:off x="1433626" y="4129061"/>
            <a:ext cx="4921219" cy="400110"/>
          </a:xfrm>
          <a:prstGeom prst="rect">
            <a:avLst/>
          </a:prstGeom>
          <a:noFill/>
        </p:spPr>
        <p:txBody>
          <a:bodyPr wrap="none" rtlCol="0">
            <a:spAutoFit/>
          </a:bodyPr>
          <a:lstStyle/>
          <a:p>
            <a:r>
              <a:rPr lang="en-US" sz="2000" dirty="0" err="1">
                <a:solidFill>
                  <a:schemeClr val="accent2">
                    <a:lumMod val="60000"/>
                    <a:lumOff val="40000"/>
                  </a:schemeClr>
                </a:solidFill>
                <a:latin typeface="Aileron" panose="00000500000000000000" pitchFamily="50" charset="0"/>
              </a:rPr>
              <a:t>Université</a:t>
            </a:r>
            <a:r>
              <a:rPr lang="en-US" sz="2000" dirty="0">
                <a:solidFill>
                  <a:schemeClr val="accent2">
                    <a:lumMod val="60000"/>
                    <a:lumOff val="40000"/>
                  </a:schemeClr>
                </a:solidFill>
                <a:latin typeface="Aileron" panose="00000500000000000000" pitchFamily="50" charset="0"/>
              </a:rPr>
              <a:t> Grenoble </a:t>
            </a:r>
            <a:r>
              <a:rPr lang="en-US" sz="2000" dirty="0" err="1">
                <a:solidFill>
                  <a:schemeClr val="accent2">
                    <a:lumMod val="60000"/>
                    <a:lumOff val="40000"/>
                  </a:schemeClr>
                </a:solidFill>
                <a:latin typeface="Aileron" panose="00000500000000000000" pitchFamily="50" charset="0"/>
              </a:rPr>
              <a:t>Alpes</a:t>
            </a:r>
            <a:r>
              <a:rPr lang="en-US" sz="2000" dirty="0">
                <a:solidFill>
                  <a:schemeClr val="accent2">
                    <a:lumMod val="60000"/>
                    <a:lumOff val="40000"/>
                  </a:schemeClr>
                </a:solidFill>
                <a:latin typeface="Aileron" panose="00000500000000000000" pitchFamily="50" charset="0"/>
              </a:rPr>
              <a:t>  - Grenoble INP</a:t>
            </a:r>
          </a:p>
        </p:txBody>
      </p:sp>
      <p:sp>
        <p:nvSpPr>
          <p:cNvPr id="10" name="TextBox 9"/>
          <p:cNvSpPr txBox="1"/>
          <p:nvPr/>
        </p:nvSpPr>
        <p:spPr>
          <a:xfrm>
            <a:off x="6823270" y="4129061"/>
            <a:ext cx="3890360" cy="400110"/>
          </a:xfrm>
          <a:prstGeom prst="rect">
            <a:avLst/>
          </a:prstGeom>
          <a:noFill/>
        </p:spPr>
        <p:txBody>
          <a:bodyPr wrap="none" rtlCol="0">
            <a:spAutoFit/>
          </a:bodyPr>
          <a:lstStyle/>
          <a:p>
            <a:r>
              <a:rPr lang="en-US" sz="2000" dirty="0" err="1">
                <a:solidFill>
                  <a:schemeClr val="accent2">
                    <a:lumMod val="60000"/>
                    <a:lumOff val="40000"/>
                  </a:schemeClr>
                </a:solidFill>
                <a:latin typeface="Aileron" panose="00000500000000000000" pitchFamily="50" charset="0"/>
              </a:rPr>
              <a:t>Université</a:t>
            </a:r>
            <a:r>
              <a:rPr lang="en-US" sz="2000" dirty="0">
                <a:solidFill>
                  <a:schemeClr val="accent2">
                    <a:lumMod val="60000"/>
                    <a:lumOff val="40000"/>
                  </a:schemeClr>
                </a:solidFill>
                <a:latin typeface="Aileron" panose="00000500000000000000" pitchFamily="50" charset="0"/>
              </a:rPr>
              <a:t> Grenoble </a:t>
            </a:r>
            <a:r>
              <a:rPr lang="en-US" sz="2000" dirty="0" err="1">
                <a:solidFill>
                  <a:schemeClr val="accent2">
                    <a:lumMod val="60000"/>
                    <a:lumOff val="40000"/>
                  </a:schemeClr>
                </a:solidFill>
                <a:latin typeface="Aileron" panose="00000500000000000000" pitchFamily="50" charset="0"/>
              </a:rPr>
              <a:t>Alpes</a:t>
            </a:r>
            <a:r>
              <a:rPr lang="en-US" sz="2000" dirty="0">
                <a:solidFill>
                  <a:schemeClr val="accent2">
                    <a:lumMod val="60000"/>
                    <a:lumOff val="40000"/>
                  </a:schemeClr>
                </a:solidFill>
                <a:latin typeface="Aileron" panose="00000500000000000000" pitchFamily="50" charset="0"/>
              </a:rPr>
              <a:t>  - </a:t>
            </a:r>
            <a:r>
              <a:rPr lang="en-US" sz="2000" dirty="0" err="1">
                <a:solidFill>
                  <a:schemeClr val="accent2">
                    <a:lumMod val="60000"/>
                    <a:lumOff val="40000"/>
                  </a:schemeClr>
                </a:solidFill>
                <a:latin typeface="Aileron" panose="00000500000000000000" pitchFamily="50" charset="0"/>
              </a:rPr>
              <a:t>Inria</a:t>
            </a:r>
            <a:endParaRPr lang="en-US" sz="2000" dirty="0">
              <a:solidFill>
                <a:schemeClr val="accent2">
                  <a:lumMod val="60000"/>
                  <a:lumOff val="40000"/>
                </a:schemeClr>
              </a:solidFill>
              <a:latin typeface="Aileron" panose="00000500000000000000" pitchFamily="50"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545" y="5038460"/>
            <a:ext cx="2491746" cy="897537"/>
          </a:xfrm>
          <a:prstGeom prst="rect">
            <a:avLst/>
          </a:prstGeom>
        </p:spPr>
      </p:pic>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0" b="100000" l="0" r="99893">
                        <a14:foregroundMark x1="49786" y1="42904" x2="50000" y2="44554"/>
                      </a14:backgroundRemoval>
                    </a14:imgEffect>
                  </a14:imgLayer>
                </a14:imgProps>
              </a:ext>
              <a:ext uri="{28A0092B-C50C-407E-A947-70E740481C1C}">
                <a14:useLocalDpi xmlns:a14="http://schemas.microsoft.com/office/drawing/2010/main" val="0"/>
              </a:ext>
            </a:extLst>
          </a:blip>
          <a:stretch>
            <a:fillRect/>
          </a:stretch>
        </p:blipFill>
        <p:spPr>
          <a:xfrm>
            <a:off x="5892167" y="4984320"/>
            <a:ext cx="1061985" cy="103135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006" y="4952021"/>
            <a:ext cx="1593259" cy="1031351"/>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0320" y="4930029"/>
            <a:ext cx="1965865" cy="1254775"/>
          </a:xfrm>
          <a:prstGeom prst="rect">
            <a:avLst/>
          </a:prstGeom>
        </p:spPr>
      </p:pic>
      <p:pic>
        <p:nvPicPr>
          <p:cNvPr id="16" name="Picture 15"/>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205332" y="4930029"/>
            <a:ext cx="1300789" cy="1114400"/>
          </a:xfrm>
          <a:prstGeom prst="rect">
            <a:avLst/>
          </a:prstGeom>
        </p:spPr>
      </p:pic>
      <p:sp>
        <p:nvSpPr>
          <p:cNvPr id="15" name="Title 1"/>
          <p:cNvSpPr txBox="1">
            <a:spLocks/>
          </p:cNvSpPr>
          <p:nvPr/>
        </p:nvSpPr>
        <p:spPr>
          <a:xfrm>
            <a:off x="965200" y="272131"/>
            <a:ext cx="11099800" cy="21078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Segoe UI Semibold" panose="020B0702040204020203" pitchFamily="34" charset="0"/>
                <a:cs typeface="Segoe UI Semibold" panose="020B0702040204020203" pitchFamily="34" charset="0"/>
              </a:rPr>
              <a:t>Model Transformation and Web Interface for Verifying Business Processes</a:t>
            </a:r>
          </a:p>
        </p:txBody>
      </p:sp>
    </p:spTree>
    <p:extLst>
      <p:ext uri="{BB962C8B-B14F-4D97-AF65-F5344CB8AC3E}">
        <p14:creationId xmlns:p14="http://schemas.microsoft.com/office/powerpoint/2010/main" val="2292261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alpha val="71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9640" y="414286"/>
            <a:ext cx="10515600" cy="1325563"/>
          </a:xfrm>
        </p:spPr>
        <p:txBody>
          <a:bodyPr/>
          <a:lstStyle/>
          <a:p>
            <a:r>
              <a:rPr lang="en-US" dirty="0">
                <a:solidFill>
                  <a:schemeClr val="accent4"/>
                </a:solidFill>
                <a:latin typeface="Segoe UI" panose="020B0502040204020203" pitchFamily="34" charset="0"/>
                <a:cs typeface="Segoe UI" panose="020B0502040204020203" pitchFamily="34" charset="0"/>
              </a:rPr>
              <a:t>Process Intermediate Format </a:t>
            </a:r>
          </a:p>
        </p:txBody>
      </p:sp>
      <p:sp>
        <p:nvSpPr>
          <p:cNvPr id="4" name="TextBox 3"/>
          <p:cNvSpPr txBox="1"/>
          <p:nvPr/>
        </p:nvSpPr>
        <p:spPr>
          <a:xfrm>
            <a:off x="0" y="1915394"/>
            <a:ext cx="5064760" cy="584775"/>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XML Scheme</a:t>
            </a:r>
          </a:p>
        </p:txBody>
      </p:sp>
      <p:sp>
        <p:nvSpPr>
          <p:cNvPr id="7" name="TextBox 6"/>
          <p:cNvSpPr txBox="1"/>
          <p:nvPr/>
        </p:nvSpPr>
        <p:spPr>
          <a:xfrm>
            <a:off x="0" y="2777882"/>
            <a:ext cx="8194040" cy="584775"/>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Supports multiple workflow languages</a:t>
            </a:r>
          </a:p>
        </p:txBody>
      </p:sp>
      <p:sp>
        <p:nvSpPr>
          <p:cNvPr id="8" name="TextBox 7"/>
          <p:cNvSpPr txBox="1"/>
          <p:nvPr/>
        </p:nvSpPr>
        <p:spPr>
          <a:xfrm>
            <a:off x="0" y="3640370"/>
            <a:ext cx="11135360" cy="584775"/>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Link between modelers and formal verification tools</a:t>
            </a:r>
          </a:p>
        </p:txBody>
      </p:sp>
      <p:grpSp>
        <p:nvGrpSpPr>
          <p:cNvPr id="11" name="Shape 448"/>
          <p:cNvGrpSpPr/>
          <p:nvPr/>
        </p:nvGrpSpPr>
        <p:grpSpPr>
          <a:xfrm>
            <a:off x="511353" y="809873"/>
            <a:ext cx="418287" cy="534387"/>
            <a:chOff x="596350" y="929175"/>
            <a:chExt cx="407950" cy="497475"/>
          </a:xfrm>
        </p:grpSpPr>
        <p:sp>
          <p:nvSpPr>
            <p:cNvPr id="12" name="Shape 449"/>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Shape 450"/>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 name="Shape 451"/>
            <p:cNvSpPr/>
            <p:nvPr/>
          </p:nvSpPr>
          <p:spPr>
            <a:xfrm>
              <a:off x="688900" y="1256150"/>
              <a:ext cx="133975" cy="25"/>
            </a:xfrm>
            <a:custGeom>
              <a:avLst/>
              <a:gdLst/>
              <a:ahLst/>
              <a:cxnLst/>
              <a:rect l="0" t="0" r="0" b="0"/>
              <a:pathLst>
                <a:path w="5359" h="1" fill="none" extrusionOk="0">
                  <a:moveTo>
                    <a:pt x="5358" y="0"/>
                  </a:moveTo>
                  <a:lnTo>
                    <a:pt x="0" y="0"/>
                  </a:lnTo>
                </a:path>
              </a:pathLst>
            </a:custGeom>
            <a:noFill/>
            <a:ln w="19050"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 name="Shape 452"/>
            <p:cNvSpPr/>
            <p:nvPr/>
          </p:nvSpPr>
          <p:spPr>
            <a:xfrm>
              <a:off x="688900" y="1201350"/>
              <a:ext cx="255750" cy="25"/>
            </a:xfrm>
            <a:custGeom>
              <a:avLst/>
              <a:gdLst/>
              <a:ahLst/>
              <a:cxnLst/>
              <a:rect l="0" t="0" r="0" b="0"/>
              <a:pathLst>
                <a:path w="10230" h="1" fill="none" extrusionOk="0">
                  <a:moveTo>
                    <a:pt x="10229" y="1"/>
                  </a:moveTo>
                  <a:lnTo>
                    <a:pt x="0" y="1"/>
                  </a:lnTo>
                </a:path>
              </a:pathLst>
            </a:custGeom>
            <a:noFill/>
            <a:ln w="19050"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 name="Shape 453"/>
            <p:cNvSpPr/>
            <p:nvPr/>
          </p:nvSpPr>
          <p:spPr>
            <a:xfrm>
              <a:off x="688900" y="1145950"/>
              <a:ext cx="255750" cy="25"/>
            </a:xfrm>
            <a:custGeom>
              <a:avLst/>
              <a:gdLst/>
              <a:ahLst/>
              <a:cxnLst/>
              <a:rect l="0" t="0" r="0" b="0"/>
              <a:pathLst>
                <a:path w="10230" h="1" fill="none" extrusionOk="0">
                  <a:moveTo>
                    <a:pt x="10229" y="0"/>
                  </a:moveTo>
                  <a:lnTo>
                    <a:pt x="0" y="0"/>
                  </a:lnTo>
                </a:path>
              </a:pathLst>
            </a:custGeom>
            <a:noFill/>
            <a:ln w="19050"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454"/>
            <p:cNvSpPr/>
            <p:nvPr/>
          </p:nvSpPr>
          <p:spPr>
            <a:xfrm>
              <a:off x="688900" y="1090525"/>
              <a:ext cx="255750" cy="25"/>
            </a:xfrm>
            <a:custGeom>
              <a:avLst/>
              <a:gdLst/>
              <a:ahLst/>
              <a:cxnLst/>
              <a:rect l="0" t="0" r="0" b="0"/>
              <a:pathLst>
                <a:path w="10230" h="1" fill="none" extrusionOk="0">
                  <a:moveTo>
                    <a:pt x="10229" y="1"/>
                  </a:moveTo>
                  <a:lnTo>
                    <a:pt x="0" y="1"/>
                  </a:lnTo>
                </a:path>
              </a:pathLst>
            </a:custGeom>
            <a:noFill/>
            <a:ln w="19050"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455"/>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19" name="Title 11"/>
          <p:cNvSpPr txBox="1">
            <a:spLocks/>
          </p:cNvSpPr>
          <p:nvPr/>
        </p:nvSpPr>
        <p:spPr>
          <a:xfrm>
            <a:off x="9641840" y="0"/>
            <a:ext cx="2550160" cy="4165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4"/>
                </a:solidFill>
                <a:latin typeface="Aileron Heavy" panose="00000A00000000000000" pitchFamily="50" charset="0"/>
              </a:rPr>
              <a:t>VBPMN OVERVIEW</a:t>
            </a:r>
          </a:p>
        </p:txBody>
      </p:sp>
      <p:sp>
        <p:nvSpPr>
          <p:cNvPr id="20" name="TextBox 19"/>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8</a:t>
            </a:r>
            <a:r>
              <a:rPr lang="en-US" dirty="0"/>
              <a:t>|</a:t>
            </a:r>
            <a:r>
              <a:rPr lang="en-US" dirty="0">
                <a:solidFill>
                  <a:schemeClr val="accent4"/>
                </a:solidFill>
              </a:rPr>
              <a:t>25</a:t>
            </a:r>
          </a:p>
        </p:txBody>
      </p:sp>
      <p:pic>
        <p:nvPicPr>
          <p:cNvPr id="3" name="Picture 2"/>
          <p:cNvPicPr>
            <a:picLocks noChangeAspect="1"/>
          </p:cNvPicPr>
          <p:nvPr/>
        </p:nvPicPr>
        <p:blipFill>
          <a:blip r:embed="rId3"/>
          <a:stretch>
            <a:fillRect/>
          </a:stretch>
        </p:blipFill>
        <p:spPr>
          <a:xfrm>
            <a:off x="2393315" y="4502858"/>
            <a:ext cx="7248525" cy="1362075"/>
          </a:xfrm>
          <a:prstGeom prst="rect">
            <a:avLst/>
          </a:prstGeom>
        </p:spPr>
      </p:pic>
    </p:spTree>
    <p:extLst>
      <p:ext uri="{BB962C8B-B14F-4D97-AF65-F5344CB8AC3E}">
        <p14:creationId xmlns:p14="http://schemas.microsoft.com/office/powerpoint/2010/main" val="3756869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alpha val="63000"/>
          </a:schemeClr>
        </a:solidFill>
        <a:effectLst/>
      </p:bgPr>
    </p:bg>
    <p:spTree>
      <p:nvGrpSpPr>
        <p:cNvPr id="1" name=""/>
        <p:cNvGrpSpPr/>
        <p:nvPr/>
      </p:nvGrpSpPr>
      <p:grpSpPr>
        <a:xfrm>
          <a:off x="0" y="0"/>
          <a:ext cx="0" cy="0"/>
          <a:chOff x="0" y="0"/>
          <a:chExt cx="0" cy="0"/>
        </a:xfrm>
      </p:grpSpPr>
      <p:pic>
        <p:nvPicPr>
          <p:cNvPr id="13" name="Content Placeholder 3"/>
          <p:cNvPicPr>
            <a:picLocks noChangeAspect="1"/>
          </p:cNvPicPr>
          <p:nvPr/>
        </p:nvPicPr>
        <p:blipFill>
          <a:blip r:embed="rId3"/>
          <a:stretch>
            <a:fillRect/>
          </a:stretch>
        </p:blipFill>
        <p:spPr>
          <a:xfrm>
            <a:off x="1787436" y="1582014"/>
            <a:ext cx="9574353" cy="4223893"/>
          </a:xfrm>
          <a:prstGeom prst="rect">
            <a:avLst/>
          </a:prstGeom>
        </p:spPr>
      </p:pic>
      <p:sp>
        <p:nvSpPr>
          <p:cNvPr id="2" name="Title 1"/>
          <p:cNvSpPr>
            <a:spLocks noGrp="1"/>
          </p:cNvSpPr>
          <p:nvPr>
            <p:ph type="title"/>
          </p:nvPr>
        </p:nvSpPr>
        <p:spPr>
          <a:xfrm>
            <a:off x="694492" y="607005"/>
            <a:ext cx="7701280" cy="762635"/>
          </a:xfrm>
          <a:solidFill>
            <a:schemeClr val="accent5">
              <a:alpha val="63000"/>
            </a:schemeClr>
          </a:solidFill>
        </p:spPr>
        <p:txBody>
          <a:bodyPr/>
          <a:lstStyle/>
          <a:p>
            <a:r>
              <a:rPr lang="en-US" dirty="0">
                <a:solidFill>
                  <a:schemeClr val="accent1"/>
                </a:solidFill>
                <a:latin typeface="Aileron" panose="00000500000000000000" pitchFamily="50" charset="0"/>
              </a:rPr>
              <a:t>Where my contribution fits in?</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17040" y="1676400"/>
            <a:ext cx="9686113" cy="4025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Frame 4"/>
          <p:cNvSpPr/>
          <p:nvPr/>
        </p:nvSpPr>
        <p:spPr>
          <a:xfrm>
            <a:off x="1717040" y="2376968"/>
            <a:ext cx="3769360" cy="2757061"/>
          </a:xfrm>
          <a:prstGeom prst="frame">
            <a:avLst>
              <a:gd name="adj1" fmla="val 271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Left Bracket 6"/>
          <p:cNvSpPr/>
          <p:nvPr/>
        </p:nvSpPr>
        <p:spPr>
          <a:xfrm rot="16200000">
            <a:off x="5687189" y="-19725"/>
            <a:ext cx="1745815" cy="10198102"/>
          </a:xfrm>
          <a:prstGeom prst="leftBracket">
            <a:avLst/>
          </a:prstGeom>
          <a:ln w="50800">
            <a:solidFill>
              <a:schemeClr val="accent5">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5">
                  <a:lumMod val="50000"/>
                  <a:lumOff val="50000"/>
                </a:schemeClr>
              </a:solidFill>
            </a:endParaRPr>
          </a:p>
        </p:txBody>
      </p:sp>
      <p:sp>
        <p:nvSpPr>
          <p:cNvPr id="8" name="TextBox 7"/>
          <p:cNvSpPr txBox="1"/>
          <p:nvPr/>
        </p:nvSpPr>
        <p:spPr>
          <a:xfrm rot="16200000">
            <a:off x="6310442" y="4396268"/>
            <a:ext cx="677108" cy="4013200"/>
          </a:xfrm>
          <a:prstGeom prst="rect">
            <a:avLst/>
          </a:prstGeom>
          <a:solidFill>
            <a:schemeClr val="accent2">
              <a:lumMod val="40000"/>
              <a:lumOff val="60000"/>
            </a:schemeClr>
          </a:solidFill>
        </p:spPr>
        <p:txBody>
          <a:bodyPr vert="vert" wrap="square" rtlCol="0">
            <a:spAutoFit/>
          </a:bodyPr>
          <a:lstStyle/>
          <a:p>
            <a:pPr algn="ctr"/>
            <a:r>
              <a:rPr lang="en-US" sz="3200" dirty="0">
                <a:latin typeface="Aileron" panose="00000500000000000000" pitchFamily="50" charset="0"/>
                <a:cs typeface="Segoe UI" panose="020B0502040204020203" pitchFamily="34" charset="0"/>
              </a:rPr>
              <a:t>USER INTERFACE</a:t>
            </a:r>
          </a:p>
        </p:txBody>
      </p:sp>
      <p:grpSp>
        <p:nvGrpSpPr>
          <p:cNvPr id="9" name="Shape 546"/>
          <p:cNvGrpSpPr/>
          <p:nvPr/>
        </p:nvGrpSpPr>
        <p:grpSpPr>
          <a:xfrm>
            <a:off x="223520" y="688285"/>
            <a:ext cx="368784" cy="594730"/>
            <a:chOff x="3384375" y="2267500"/>
            <a:chExt cx="203375" cy="507825"/>
          </a:xfrm>
        </p:grpSpPr>
        <p:sp>
          <p:nvSpPr>
            <p:cNvPr id="10" name="Shape 547"/>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9050" cap="rnd" cmpd="sng">
              <a:solidFill>
                <a:schemeClr val="accent1">
                  <a:lumMod val="40000"/>
                  <a:lumOff val="6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548"/>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9050" cap="rnd" cmpd="sng">
              <a:solidFill>
                <a:schemeClr val="accent1">
                  <a:lumMod val="40000"/>
                  <a:lumOff val="6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12" name="TextBox 11"/>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9</a:t>
            </a:r>
            <a:r>
              <a:rPr lang="en-US" dirty="0"/>
              <a:t>|</a:t>
            </a:r>
            <a:r>
              <a:rPr lang="en-US" dirty="0">
                <a:solidFill>
                  <a:schemeClr val="accent2"/>
                </a:solidFill>
              </a:rPr>
              <a:t>25</a:t>
            </a:r>
          </a:p>
        </p:txBody>
      </p:sp>
      <p:sp>
        <p:nvSpPr>
          <p:cNvPr id="15" name="Rectangle 14"/>
          <p:cNvSpPr/>
          <p:nvPr/>
        </p:nvSpPr>
        <p:spPr>
          <a:xfrm>
            <a:off x="8655596" y="3400345"/>
            <a:ext cx="629175" cy="293615"/>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Python Scripts</a:t>
            </a:r>
          </a:p>
        </p:txBody>
      </p:sp>
    </p:spTree>
    <p:extLst>
      <p:ext uri="{BB962C8B-B14F-4D97-AF65-F5344CB8AC3E}">
        <p14:creationId xmlns:p14="http://schemas.microsoft.com/office/powerpoint/2010/main" val="41678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alpha val="57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latin typeface="Aileron" panose="00000500000000000000" pitchFamily="50" charset="0"/>
              </a:rPr>
              <a:t>Internship Goals</a:t>
            </a:r>
          </a:p>
        </p:txBody>
      </p:sp>
      <p:sp>
        <p:nvSpPr>
          <p:cNvPr id="4" name="TextBox 3"/>
          <p:cNvSpPr txBox="1"/>
          <p:nvPr/>
        </p:nvSpPr>
        <p:spPr>
          <a:xfrm>
            <a:off x="0" y="1915394"/>
            <a:ext cx="5923280" cy="584775"/>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Study of existing modelers </a:t>
            </a:r>
          </a:p>
        </p:txBody>
      </p:sp>
      <p:sp>
        <p:nvSpPr>
          <p:cNvPr id="5" name="TextBox 4"/>
          <p:cNvSpPr txBox="1"/>
          <p:nvPr/>
        </p:nvSpPr>
        <p:spPr>
          <a:xfrm>
            <a:off x="0" y="2777882"/>
            <a:ext cx="10546080" cy="1077218"/>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Develop an automated transformation from modeler 	format to PIF</a:t>
            </a:r>
          </a:p>
        </p:txBody>
      </p:sp>
      <p:sp>
        <p:nvSpPr>
          <p:cNvPr id="6" name="TextBox 5"/>
          <p:cNvSpPr txBox="1"/>
          <p:nvPr/>
        </p:nvSpPr>
        <p:spPr>
          <a:xfrm>
            <a:off x="0" y="4132813"/>
            <a:ext cx="10434320" cy="584775"/>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Integrate transformation and analysis to a GUI</a:t>
            </a:r>
          </a:p>
        </p:txBody>
      </p:sp>
      <p:sp>
        <p:nvSpPr>
          <p:cNvPr id="7" name="TextBox 6"/>
          <p:cNvSpPr txBox="1"/>
          <p:nvPr/>
        </p:nvSpPr>
        <p:spPr>
          <a:xfrm>
            <a:off x="0" y="4995301"/>
            <a:ext cx="10434320" cy="584775"/>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Validate the approach through real world examples</a:t>
            </a:r>
          </a:p>
        </p:txBody>
      </p:sp>
      <p:grpSp>
        <p:nvGrpSpPr>
          <p:cNvPr id="8" name="Shape 508"/>
          <p:cNvGrpSpPr/>
          <p:nvPr/>
        </p:nvGrpSpPr>
        <p:grpSpPr>
          <a:xfrm>
            <a:off x="290967" y="2019435"/>
            <a:ext cx="359271" cy="376691"/>
            <a:chOff x="5961125" y="1623900"/>
            <a:chExt cx="427450" cy="448175"/>
          </a:xfrm>
        </p:grpSpPr>
        <p:sp>
          <p:nvSpPr>
            <p:cNvPr id="9" name="Shape 509"/>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510"/>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511"/>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512"/>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Shape 513"/>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 name="Shape 514"/>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 name="Shape 515"/>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16" name="Shape 508"/>
          <p:cNvGrpSpPr/>
          <p:nvPr/>
        </p:nvGrpSpPr>
        <p:grpSpPr>
          <a:xfrm>
            <a:off x="299666" y="2881924"/>
            <a:ext cx="359271" cy="376691"/>
            <a:chOff x="5961125" y="1623900"/>
            <a:chExt cx="427450" cy="448175"/>
          </a:xfrm>
        </p:grpSpPr>
        <p:sp>
          <p:nvSpPr>
            <p:cNvPr id="17" name="Shape 509"/>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510"/>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 name="Shape 511"/>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 name="Shape 512"/>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 name="Shape 513"/>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 name="Shape 514"/>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 name="Shape 515"/>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24" name="Shape 508"/>
          <p:cNvGrpSpPr/>
          <p:nvPr/>
        </p:nvGrpSpPr>
        <p:grpSpPr>
          <a:xfrm>
            <a:off x="268441" y="4239998"/>
            <a:ext cx="359271" cy="376691"/>
            <a:chOff x="5961125" y="1623900"/>
            <a:chExt cx="427450" cy="448175"/>
          </a:xfrm>
        </p:grpSpPr>
        <p:sp>
          <p:nvSpPr>
            <p:cNvPr id="25" name="Shape 509"/>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 name="Shape 510"/>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 name="Shape 511"/>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 name="Shape 512"/>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 name="Shape 513"/>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 name="Shape 514"/>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 name="Shape 515"/>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32" name="Shape 508"/>
          <p:cNvGrpSpPr/>
          <p:nvPr/>
        </p:nvGrpSpPr>
        <p:grpSpPr>
          <a:xfrm>
            <a:off x="268441" y="5099342"/>
            <a:ext cx="359271" cy="376691"/>
            <a:chOff x="5961125" y="1623900"/>
            <a:chExt cx="427450" cy="448175"/>
          </a:xfrm>
        </p:grpSpPr>
        <p:sp>
          <p:nvSpPr>
            <p:cNvPr id="33" name="Shape 509"/>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 name="Shape 510"/>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 name="Shape 511"/>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6" name="Shape 512"/>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7" name="Shape 513"/>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 name="Shape 514"/>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 name="Shape 515"/>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22225" cap="rnd"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40" name="Shape 752"/>
          <p:cNvGrpSpPr/>
          <p:nvPr/>
        </p:nvGrpSpPr>
        <p:grpSpPr>
          <a:xfrm>
            <a:off x="222852" y="827632"/>
            <a:ext cx="598860" cy="441000"/>
            <a:chOff x="5973900" y="318475"/>
            <a:chExt cx="401900" cy="380575"/>
          </a:xfrm>
        </p:grpSpPr>
        <p:sp>
          <p:nvSpPr>
            <p:cNvPr id="41" name="Shape 753"/>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2" name="Shape 754"/>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3" name="Shape 755"/>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4" name="Shape 756"/>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5" name="Shape 757"/>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 name="Shape 758"/>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 name="Shape 759"/>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 name="Shape 760"/>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 name="Shape 761"/>
            <p:cNvSpPr/>
            <p:nvPr/>
          </p:nvSpPr>
          <p:spPr>
            <a:xfrm>
              <a:off x="6024450" y="573000"/>
              <a:ext cx="300800" cy="25"/>
            </a:xfrm>
            <a:custGeom>
              <a:avLst/>
              <a:gdLst/>
              <a:ahLst/>
              <a:cxnLst/>
              <a:rect l="0" t="0" r="0" b="0"/>
              <a:pathLst>
                <a:path w="12032" h="1" fill="none" extrusionOk="0">
                  <a:moveTo>
                    <a:pt x="0" y="0"/>
                  </a:moveTo>
                  <a:lnTo>
                    <a:pt x="12032" y="0"/>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 name="Shape 762"/>
            <p:cNvSpPr/>
            <p:nvPr/>
          </p:nvSpPr>
          <p:spPr>
            <a:xfrm>
              <a:off x="6024450" y="514550"/>
              <a:ext cx="300800" cy="25"/>
            </a:xfrm>
            <a:custGeom>
              <a:avLst/>
              <a:gdLst/>
              <a:ahLst/>
              <a:cxnLst/>
              <a:rect l="0" t="0" r="0" b="0"/>
              <a:pathLst>
                <a:path w="12032" h="1" fill="none" extrusionOk="0">
                  <a:moveTo>
                    <a:pt x="0" y="0"/>
                  </a:moveTo>
                  <a:lnTo>
                    <a:pt x="12032" y="0"/>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1" name="Shape 763"/>
            <p:cNvSpPr/>
            <p:nvPr/>
          </p:nvSpPr>
          <p:spPr>
            <a:xfrm>
              <a:off x="6264950" y="456100"/>
              <a:ext cx="25" cy="175375"/>
            </a:xfrm>
            <a:custGeom>
              <a:avLst/>
              <a:gdLst/>
              <a:ahLst/>
              <a:cxnLst/>
              <a:rect l="0" t="0" r="0" b="0"/>
              <a:pathLst>
                <a:path w="1" h="7015" fill="none" extrusionOk="0">
                  <a:moveTo>
                    <a:pt x="1" y="0"/>
                  </a:moveTo>
                  <a:lnTo>
                    <a:pt x="1" y="7014"/>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2" name="Shape 764"/>
            <p:cNvSpPr/>
            <p:nvPr/>
          </p:nvSpPr>
          <p:spPr>
            <a:xfrm>
              <a:off x="6204675" y="456100"/>
              <a:ext cx="25" cy="175375"/>
            </a:xfrm>
            <a:custGeom>
              <a:avLst/>
              <a:gdLst/>
              <a:ahLst/>
              <a:cxnLst/>
              <a:rect l="0" t="0" r="0" b="0"/>
              <a:pathLst>
                <a:path w="1" h="7015" fill="none" extrusionOk="0">
                  <a:moveTo>
                    <a:pt x="0" y="0"/>
                  </a:moveTo>
                  <a:lnTo>
                    <a:pt x="0" y="7014"/>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3" name="Shape 765"/>
            <p:cNvSpPr/>
            <p:nvPr/>
          </p:nvSpPr>
          <p:spPr>
            <a:xfrm>
              <a:off x="6145000" y="456100"/>
              <a:ext cx="25" cy="175375"/>
            </a:xfrm>
            <a:custGeom>
              <a:avLst/>
              <a:gdLst/>
              <a:ahLst/>
              <a:cxnLst/>
              <a:rect l="0" t="0" r="0" b="0"/>
              <a:pathLst>
                <a:path w="1" h="7015" fill="none" extrusionOk="0">
                  <a:moveTo>
                    <a:pt x="1" y="0"/>
                  </a:moveTo>
                  <a:lnTo>
                    <a:pt x="1" y="7014"/>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4" name="Shape 766"/>
            <p:cNvSpPr/>
            <p:nvPr/>
          </p:nvSpPr>
          <p:spPr>
            <a:xfrm>
              <a:off x="6084725" y="456100"/>
              <a:ext cx="25" cy="175375"/>
            </a:xfrm>
            <a:custGeom>
              <a:avLst/>
              <a:gdLst/>
              <a:ahLst/>
              <a:cxnLst/>
              <a:rect l="0" t="0" r="0" b="0"/>
              <a:pathLst>
                <a:path w="1" h="7015" fill="none" extrusionOk="0">
                  <a:moveTo>
                    <a:pt x="1" y="0"/>
                  </a:moveTo>
                  <a:lnTo>
                    <a:pt x="1" y="7014"/>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55" name="TextBox 54"/>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10</a:t>
            </a:r>
            <a:r>
              <a:rPr lang="en-US" dirty="0"/>
              <a:t>|</a:t>
            </a:r>
            <a:r>
              <a:rPr lang="en-US" dirty="0">
                <a:solidFill>
                  <a:schemeClr val="accent2"/>
                </a:solidFill>
              </a:rPr>
              <a:t>25</a:t>
            </a:r>
          </a:p>
        </p:txBody>
      </p:sp>
    </p:spTree>
    <p:extLst>
      <p:ext uri="{BB962C8B-B14F-4D97-AF65-F5344CB8AC3E}">
        <p14:creationId xmlns:p14="http://schemas.microsoft.com/office/powerpoint/2010/main" val="4262208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accent2">
              <a:lumMod val="60000"/>
              <a:lumOff val="4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Aileron" panose="00000500000000000000" pitchFamily="50" charset="0"/>
              </a:rPr>
              <a:t>Study of Popular Tools</a:t>
            </a:r>
          </a:p>
        </p:txBody>
      </p:sp>
      <p:sp>
        <p:nvSpPr>
          <p:cNvPr id="5" name="Content Placeholder 2"/>
          <p:cNvSpPr>
            <a:spLocks noGrp="1"/>
          </p:cNvSpPr>
          <p:nvPr>
            <p:ph idx="1"/>
          </p:nvPr>
        </p:nvSpPr>
        <p:spPr>
          <a:xfrm>
            <a:off x="0" y="1829435"/>
            <a:ext cx="2570480" cy="511175"/>
          </a:xfrm>
          <a:solidFill>
            <a:schemeClr val="accent4"/>
          </a:solidFill>
        </p:spPr>
        <p:txBody>
          <a:bodyPr>
            <a:normAutofit lnSpcReduction="10000"/>
          </a:bodyPr>
          <a:lstStyle/>
          <a:p>
            <a:pPr marL="0" indent="0">
              <a:buNone/>
            </a:pPr>
            <a:r>
              <a:rPr lang="en-US" sz="3200" dirty="0">
                <a:solidFill>
                  <a:schemeClr val="accent3"/>
                </a:solidFill>
                <a:latin typeface="Aileron" panose="00000500000000000000" pitchFamily="50" charset="0"/>
              </a:rPr>
              <a:t>	Activiti</a:t>
            </a:r>
          </a:p>
        </p:txBody>
      </p:sp>
      <p:sp>
        <p:nvSpPr>
          <p:cNvPr id="6" name="Content Placeholder 2"/>
          <p:cNvSpPr txBox="1">
            <a:spLocks/>
          </p:cNvSpPr>
          <p:nvPr/>
        </p:nvSpPr>
        <p:spPr>
          <a:xfrm>
            <a:off x="0" y="2769235"/>
            <a:ext cx="3291840" cy="511175"/>
          </a:xfrm>
          <a:prstGeom prst="rect">
            <a:avLst/>
          </a:prstGeom>
          <a:solidFill>
            <a:schemeClr val="accent4"/>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accent3"/>
                </a:solidFill>
                <a:latin typeface="Aileron" panose="00000500000000000000" pitchFamily="50" charset="0"/>
              </a:rPr>
              <a:t>	Bonita BPM</a:t>
            </a:r>
          </a:p>
        </p:txBody>
      </p:sp>
      <p:sp>
        <p:nvSpPr>
          <p:cNvPr id="7" name="Content Placeholder 2"/>
          <p:cNvSpPr txBox="1">
            <a:spLocks/>
          </p:cNvSpPr>
          <p:nvPr/>
        </p:nvSpPr>
        <p:spPr>
          <a:xfrm>
            <a:off x="0" y="3706178"/>
            <a:ext cx="3942080" cy="511175"/>
          </a:xfrm>
          <a:prstGeom prst="rect">
            <a:avLst/>
          </a:prstGeom>
          <a:solidFill>
            <a:schemeClr val="accent4"/>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accent3"/>
                </a:solidFill>
                <a:latin typeface="Aileron" panose="00000500000000000000" pitchFamily="50" charset="0"/>
              </a:rPr>
              <a:t>	</a:t>
            </a:r>
            <a:r>
              <a:rPr lang="en-US" sz="3200" dirty="0" err="1">
                <a:solidFill>
                  <a:schemeClr val="accent3"/>
                </a:solidFill>
                <a:latin typeface="Aileron" panose="00000500000000000000" pitchFamily="50" charset="0"/>
              </a:rPr>
              <a:t>Obeo</a:t>
            </a:r>
            <a:r>
              <a:rPr lang="en-US" sz="3200" dirty="0">
                <a:solidFill>
                  <a:schemeClr val="accent3"/>
                </a:solidFill>
                <a:latin typeface="Aileron" panose="00000500000000000000" pitchFamily="50" charset="0"/>
              </a:rPr>
              <a:t> Designer</a:t>
            </a:r>
          </a:p>
        </p:txBody>
      </p:sp>
      <p:sp>
        <p:nvSpPr>
          <p:cNvPr id="11" name="Content Placeholder 2"/>
          <p:cNvSpPr txBox="1">
            <a:spLocks/>
          </p:cNvSpPr>
          <p:nvPr/>
        </p:nvSpPr>
        <p:spPr>
          <a:xfrm>
            <a:off x="0" y="4643121"/>
            <a:ext cx="2275840" cy="511175"/>
          </a:xfrm>
          <a:prstGeom prst="rect">
            <a:avLst/>
          </a:prstGeom>
          <a:solidFill>
            <a:schemeClr val="accent4"/>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accent3"/>
                </a:solidFill>
                <a:latin typeface="Aileron" panose="00000500000000000000" pitchFamily="50" charset="0"/>
              </a:rPr>
              <a:t>	</a:t>
            </a:r>
            <a:r>
              <a:rPr lang="en-US" sz="3200" dirty="0" err="1">
                <a:solidFill>
                  <a:schemeClr val="accent3"/>
                </a:solidFill>
                <a:latin typeface="Aileron" panose="00000500000000000000" pitchFamily="50" charset="0"/>
              </a:rPr>
              <a:t>jBPM</a:t>
            </a:r>
            <a:endParaRPr lang="en-US" sz="3200" dirty="0">
              <a:solidFill>
                <a:schemeClr val="accent3"/>
              </a:solidFill>
              <a:latin typeface="Aileron" panose="00000500000000000000" pitchFamily="50" charset="0"/>
            </a:endParaRPr>
          </a:p>
        </p:txBody>
      </p:sp>
      <p:sp>
        <p:nvSpPr>
          <p:cNvPr id="13" name="Title 11"/>
          <p:cNvSpPr txBox="1">
            <a:spLocks/>
          </p:cNvSpPr>
          <p:nvPr/>
        </p:nvSpPr>
        <p:spPr>
          <a:xfrm>
            <a:off x="9499600" y="0"/>
            <a:ext cx="2763520" cy="449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4"/>
                </a:solidFill>
                <a:latin typeface="Aileron Heavy" panose="00000A00000000000000" pitchFamily="50" charset="0"/>
              </a:rPr>
              <a:t>INTERNSHIP GOALS</a:t>
            </a:r>
          </a:p>
        </p:txBody>
      </p:sp>
      <p:grpSp>
        <p:nvGrpSpPr>
          <p:cNvPr id="14" name="Shape 456"/>
          <p:cNvGrpSpPr/>
          <p:nvPr/>
        </p:nvGrpSpPr>
        <p:grpSpPr>
          <a:xfrm>
            <a:off x="223521" y="792481"/>
            <a:ext cx="563880" cy="455986"/>
            <a:chOff x="1934025" y="1001650"/>
            <a:chExt cx="415300" cy="355600"/>
          </a:xfrm>
        </p:grpSpPr>
        <p:sp>
          <p:nvSpPr>
            <p:cNvPr id="15" name="Shape 457"/>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9050" cap="rnd" cmpd="sng">
              <a:solidFill>
                <a:schemeClr val="accent4"/>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 name="Shape 458"/>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9050" cap="rnd" cmpd="sng">
              <a:solidFill>
                <a:schemeClr val="accent4"/>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459"/>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9050" cap="rnd" cmpd="sng">
              <a:solidFill>
                <a:schemeClr val="accent4"/>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460"/>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9050" cap="rnd" cmpd="sng">
              <a:solidFill>
                <a:schemeClr val="accent4"/>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19" name="TextBox 18"/>
          <p:cNvSpPr txBox="1"/>
          <p:nvPr/>
        </p:nvSpPr>
        <p:spPr>
          <a:xfrm>
            <a:off x="11510128" y="6464691"/>
            <a:ext cx="782425" cy="369332"/>
          </a:xfrm>
          <a:prstGeom prst="rect">
            <a:avLst/>
          </a:prstGeom>
          <a:noFill/>
        </p:spPr>
        <p:txBody>
          <a:bodyPr wrap="square" rtlCol="0">
            <a:spAutoFit/>
          </a:bodyPr>
          <a:lstStyle/>
          <a:p>
            <a:r>
              <a:rPr lang="en-US" dirty="0">
                <a:solidFill>
                  <a:schemeClr val="accent4"/>
                </a:solidFill>
              </a:rPr>
              <a:t>11</a:t>
            </a:r>
            <a:r>
              <a:rPr lang="en-US" dirty="0"/>
              <a:t>|</a:t>
            </a:r>
            <a:r>
              <a:rPr lang="en-US" dirty="0">
                <a:solidFill>
                  <a:schemeClr val="accent2"/>
                </a:solidFill>
              </a:rPr>
              <a:t>25</a:t>
            </a:r>
          </a:p>
        </p:txBody>
      </p:sp>
    </p:spTree>
    <p:extLst>
      <p:ext uri="{BB962C8B-B14F-4D97-AF65-F5344CB8AC3E}">
        <p14:creationId xmlns:p14="http://schemas.microsoft.com/office/powerpoint/2010/main" val="2905805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159125"/>
            <a:ext cx="12192000" cy="1325563"/>
          </a:xfrm>
          <a:solidFill>
            <a:schemeClr val="accent4"/>
          </a:solidFill>
        </p:spPr>
        <p:txBody>
          <a:bodyPr/>
          <a:lstStyle/>
          <a:p>
            <a:pPr algn="ctr"/>
            <a:r>
              <a:rPr lang="en-US" dirty="0">
                <a:solidFill>
                  <a:schemeClr val="accent1"/>
                </a:solidFill>
                <a:latin typeface="Aileron" panose="00000500000000000000" pitchFamily="50" charset="0"/>
              </a:rPr>
              <a:t>BPMN 2.0 Compliant!</a:t>
            </a:r>
          </a:p>
        </p:txBody>
      </p:sp>
      <p:grpSp>
        <p:nvGrpSpPr>
          <p:cNvPr id="4" name="Shape 778"/>
          <p:cNvGrpSpPr/>
          <p:nvPr/>
        </p:nvGrpSpPr>
        <p:grpSpPr>
          <a:xfrm>
            <a:off x="5245602" y="1838960"/>
            <a:ext cx="1043437" cy="1006731"/>
            <a:chOff x="6718575" y="2318625"/>
            <a:chExt cx="256950" cy="407375"/>
          </a:xfrm>
        </p:grpSpPr>
        <p:sp>
          <p:nvSpPr>
            <p:cNvPr id="5" name="Shape 779"/>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285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 name="Shape 78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285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 name="Shape 781"/>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285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 name="Shape 782"/>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285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783"/>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285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784"/>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285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785"/>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285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786"/>
            <p:cNvSpPr/>
            <p:nvPr/>
          </p:nvSpPr>
          <p:spPr>
            <a:xfrm>
              <a:off x="6795900" y="2628550"/>
              <a:ext cx="102300" cy="25"/>
            </a:xfrm>
            <a:custGeom>
              <a:avLst/>
              <a:gdLst/>
              <a:ahLst/>
              <a:cxnLst/>
              <a:rect l="0" t="0" r="0" b="0"/>
              <a:pathLst>
                <a:path w="4092" h="1" fill="none" extrusionOk="0">
                  <a:moveTo>
                    <a:pt x="0" y="1"/>
                  </a:moveTo>
                  <a:lnTo>
                    <a:pt x="4092" y="1"/>
                  </a:lnTo>
                </a:path>
              </a:pathLst>
            </a:custGeom>
            <a:noFill/>
            <a:ln w="285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13" name="TextBox 12"/>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12</a:t>
            </a:r>
            <a:r>
              <a:rPr lang="en-US" dirty="0"/>
              <a:t>|</a:t>
            </a:r>
            <a:r>
              <a:rPr lang="en-US" dirty="0">
                <a:solidFill>
                  <a:schemeClr val="accent2"/>
                </a:solidFill>
              </a:rPr>
              <a:t>25</a:t>
            </a:r>
          </a:p>
        </p:txBody>
      </p:sp>
    </p:spTree>
    <p:extLst>
      <p:ext uri="{BB962C8B-B14F-4D97-AF65-F5344CB8AC3E}">
        <p14:creationId xmlns:p14="http://schemas.microsoft.com/office/powerpoint/2010/main" val="3051274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solidFill>
                <a:latin typeface="Aileron" panose="00000500000000000000" pitchFamily="50" charset="0"/>
              </a:rPr>
              <a:t>Transformation Strategy</a:t>
            </a:r>
          </a:p>
        </p:txBody>
      </p:sp>
      <p:sp>
        <p:nvSpPr>
          <p:cNvPr id="3" name="Content Placeholder 2"/>
          <p:cNvSpPr>
            <a:spLocks noGrp="1"/>
          </p:cNvSpPr>
          <p:nvPr>
            <p:ph idx="1"/>
          </p:nvPr>
        </p:nvSpPr>
        <p:spPr>
          <a:xfrm>
            <a:off x="0" y="1825625"/>
            <a:ext cx="4297680" cy="480695"/>
          </a:xfrm>
          <a:solidFill>
            <a:schemeClr val="accent4"/>
          </a:solidFill>
        </p:spPr>
        <p:txBody>
          <a:bodyPr>
            <a:noAutofit/>
          </a:bodyPr>
          <a:lstStyle/>
          <a:p>
            <a:pPr marL="0" indent="0">
              <a:buNone/>
            </a:pPr>
            <a:r>
              <a:rPr lang="en-US" sz="3200" dirty="0">
                <a:solidFill>
                  <a:schemeClr val="accent3"/>
                </a:solidFill>
                <a:latin typeface="Aileron" panose="00000500000000000000" pitchFamily="50" charset="0"/>
              </a:rPr>
              <a:t>	Streaming parser</a:t>
            </a:r>
          </a:p>
          <a:p>
            <a:pPr marL="0" indent="0">
              <a:buNone/>
            </a:pPr>
            <a:endParaRPr lang="en-US" sz="3200" dirty="0">
              <a:solidFill>
                <a:schemeClr val="accent3"/>
              </a:solidFill>
              <a:latin typeface="Aileron" panose="00000500000000000000" pitchFamily="50" charset="0"/>
            </a:endParaRPr>
          </a:p>
        </p:txBody>
      </p:sp>
      <p:sp>
        <p:nvSpPr>
          <p:cNvPr id="4" name="Rectangle 3"/>
          <p:cNvSpPr/>
          <p:nvPr/>
        </p:nvSpPr>
        <p:spPr>
          <a:xfrm>
            <a:off x="0" y="2599115"/>
            <a:ext cx="3037840" cy="535531"/>
          </a:xfrm>
          <a:prstGeom prst="rect">
            <a:avLst/>
          </a:prstGeom>
          <a:solidFill>
            <a:schemeClr val="accent4"/>
          </a:solidFill>
        </p:spPr>
        <p:txBody>
          <a:bodyPr wrap="square">
            <a:spAutoFit/>
          </a:bodyPr>
          <a:lstStyle/>
          <a:p>
            <a:pPr>
              <a:lnSpc>
                <a:spcPct val="90000"/>
              </a:lnSpc>
              <a:spcBef>
                <a:spcPts val="1000"/>
              </a:spcBef>
            </a:pPr>
            <a:r>
              <a:rPr lang="en-US" sz="3200" dirty="0">
                <a:solidFill>
                  <a:schemeClr val="accent3"/>
                </a:solidFill>
                <a:latin typeface="Aileron" panose="00000500000000000000" pitchFamily="50" charset="0"/>
              </a:rPr>
              <a:t>	Pull parser</a:t>
            </a:r>
          </a:p>
        </p:txBody>
      </p:sp>
      <p:sp>
        <p:nvSpPr>
          <p:cNvPr id="5" name="Rectangle 4"/>
          <p:cNvSpPr/>
          <p:nvPr/>
        </p:nvSpPr>
        <p:spPr>
          <a:xfrm>
            <a:off x="0" y="4154320"/>
            <a:ext cx="5852160" cy="535531"/>
          </a:xfrm>
          <a:prstGeom prst="rect">
            <a:avLst/>
          </a:prstGeom>
          <a:solidFill>
            <a:schemeClr val="accent4"/>
          </a:solidFill>
        </p:spPr>
        <p:txBody>
          <a:bodyPr wrap="square">
            <a:spAutoFit/>
          </a:bodyPr>
          <a:lstStyle/>
          <a:p>
            <a:pPr>
              <a:lnSpc>
                <a:spcPct val="90000"/>
              </a:lnSpc>
              <a:spcBef>
                <a:spcPts val="1000"/>
              </a:spcBef>
            </a:pPr>
            <a:r>
              <a:rPr lang="en-US" sz="3200" dirty="0">
                <a:solidFill>
                  <a:schemeClr val="accent3"/>
                </a:solidFill>
                <a:latin typeface="Aileron" panose="00000500000000000000" pitchFamily="50" charset="0"/>
              </a:rPr>
              <a:t>	Sequential transformation</a:t>
            </a:r>
          </a:p>
        </p:txBody>
      </p:sp>
      <p:sp>
        <p:nvSpPr>
          <p:cNvPr id="6" name="Rectangle 5"/>
          <p:cNvSpPr/>
          <p:nvPr/>
        </p:nvSpPr>
        <p:spPr>
          <a:xfrm>
            <a:off x="0" y="3376717"/>
            <a:ext cx="7396480" cy="535531"/>
          </a:xfrm>
          <a:prstGeom prst="rect">
            <a:avLst/>
          </a:prstGeom>
          <a:solidFill>
            <a:schemeClr val="accent4"/>
          </a:solidFill>
        </p:spPr>
        <p:txBody>
          <a:bodyPr wrap="square">
            <a:spAutoFit/>
          </a:bodyPr>
          <a:lstStyle/>
          <a:p>
            <a:pPr>
              <a:lnSpc>
                <a:spcPct val="90000"/>
              </a:lnSpc>
              <a:spcBef>
                <a:spcPts val="1000"/>
              </a:spcBef>
            </a:pPr>
            <a:r>
              <a:rPr lang="en-US" sz="3200" dirty="0">
                <a:solidFill>
                  <a:schemeClr val="accent3"/>
                </a:solidFill>
                <a:latin typeface="Aileron" panose="00000500000000000000" pitchFamily="50" charset="0"/>
              </a:rPr>
              <a:t>	Intermediate object representation</a:t>
            </a:r>
          </a:p>
        </p:txBody>
      </p:sp>
      <p:sp>
        <p:nvSpPr>
          <p:cNvPr id="7" name="Rectangle 6"/>
          <p:cNvSpPr/>
          <p:nvPr/>
        </p:nvSpPr>
        <p:spPr>
          <a:xfrm>
            <a:off x="0" y="4982646"/>
            <a:ext cx="4104640" cy="535531"/>
          </a:xfrm>
          <a:prstGeom prst="rect">
            <a:avLst/>
          </a:prstGeom>
          <a:solidFill>
            <a:schemeClr val="accent4"/>
          </a:solidFill>
        </p:spPr>
        <p:txBody>
          <a:bodyPr wrap="square">
            <a:spAutoFit/>
          </a:bodyPr>
          <a:lstStyle/>
          <a:p>
            <a:pPr>
              <a:lnSpc>
                <a:spcPct val="90000"/>
              </a:lnSpc>
              <a:spcBef>
                <a:spcPts val="1000"/>
              </a:spcBef>
            </a:pPr>
            <a:r>
              <a:rPr lang="en-US" sz="3200" dirty="0">
                <a:solidFill>
                  <a:schemeClr val="accent3"/>
                </a:solidFill>
                <a:latin typeface="Aileron" panose="00000500000000000000" pitchFamily="50" charset="0"/>
              </a:rPr>
              <a:t>	Streaming writer</a:t>
            </a:r>
          </a:p>
        </p:txBody>
      </p:sp>
      <p:grpSp>
        <p:nvGrpSpPr>
          <p:cNvPr id="8" name="Shape 574"/>
          <p:cNvGrpSpPr/>
          <p:nvPr/>
        </p:nvGrpSpPr>
        <p:grpSpPr>
          <a:xfrm>
            <a:off x="172720" y="738336"/>
            <a:ext cx="745967" cy="470487"/>
            <a:chOff x="5247525" y="3007275"/>
            <a:chExt cx="517575" cy="384825"/>
          </a:xfrm>
        </p:grpSpPr>
        <p:sp>
          <p:nvSpPr>
            <p:cNvPr id="9" name="Shape 575"/>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576"/>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11" name="TextBox 10"/>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13</a:t>
            </a:r>
            <a:r>
              <a:rPr lang="en-US" dirty="0"/>
              <a:t>|</a:t>
            </a:r>
            <a:r>
              <a:rPr lang="en-US" dirty="0">
                <a:solidFill>
                  <a:schemeClr val="accent4"/>
                </a:solidFill>
              </a:rPr>
              <a:t>25</a:t>
            </a:r>
          </a:p>
        </p:txBody>
      </p:sp>
    </p:spTree>
    <p:extLst>
      <p:ext uri="{BB962C8B-B14F-4D97-AF65-F5344CB8AC3E}">
        <p14:creationId xmlns:p14="http://schemas.microsoft.com/office/powerpoint/2010/main" val="1861944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60840" y="0"/>
            <a:ext cx="2931160" cy="305435"/>
          </a:xfrm>
        </p:spPr>
        <p:txBody>
          <a:bodyPr>
            <a:normAutofit fontScale="90000"/>
          </a:bodyPr>
          <a:lstStyle/>
          <a:p>
            <a:r>
              <a:rPr lang="en-US" sz="2000" dirty="0">
                <a:solidFill>
                  <a:schemeClr val="accent3"/>
                </a:solidFill>
                <a:latin typeface="Aileron" panose="00000500000000000000" pitchFamily="50" charset="0"/>
              </a:rPr>
              <a:t>TRANSFORMATION FLOW</a:t>
            </a:r>
          </a:p>
        </p:txBody>
      </p:sp>
      <p:graphicFrame>
        <p:nvGraphicFramePr>
          <p:cNvPr id="4" name="Diagram 3"/>
          <p:cNvGraphicFramePr/>
          <p:nvPr>
            <p:extLst>
              <p:ext uri="{D42A27DB-BD31-4B8C-83A1-F6EECF244321}">
                <p14:modId xmlns:p14="http://schemas.microsoft.com/office/powerpoint/2010/main" val="962849968"/>
              </p:ext>
            </p:extLst>
          </p:nvPr>
        </p:nvGraphicFramePr>
        <p:xfrm>
          <a:off x="1005840" y="1036320"/>
          <a:ext cx="1006856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14</a:t>
            </a:r>
            <a:r>
              <a:rPr lang="en-US" dirty="0"/>
              <a:t>|</a:t>
            </a:r>
            <a:r>
              <a:rPr lang="en-US" dirty="0">
                <a:solidFill>
                  <a:schemeClr val="accent2"/>
                </a:solidFill>
              </a:rPr>
              <a:t>25</a:t>
            </a:r>
          </a:p>
        </p:txBody>
      </p:sp>
    </p:spTree>
    <p:extLst>
      <p:ext uri="{BB962C8B-B14F-4D97-AF65-F5344CB8AC3E}">
        <p14:creationId xmlns:p14="http://schemas.microsoft.com/office/powerpoint/2010/main" val="222111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8000"/>
            <a:lum/>
          </a:blip>
          <a:srcRect/>
          <a:stretch>
            <a:fillRect t="-9000" b="-9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0" y="3876992"/>
            <a:ext cx="12192000" cy="857568"/>
          </a:xfrm>
          <a:prstGeom prst="rect">
            <a:avLst/>
          </a:prstGeom>
          <a:solidFill>
            <a:schemeClr val="accent1">
              <a:alpha val="74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solidFill>
                <a:latin typeface="Aileron" panose="00000500000000000000" pitchFamily="50" charset="0"/>
              </a:rPr>
              <a:t>User Interface</a:t>
            </a:r>
          </a:p>
        </p:txBody>
      </p:sp>
    </p:spTree>
    <p:extLst>
      <p:ext uri="{BB962C8B-B14F-4D97-AF65-F5344CB8AC3E}">
        <p14:creationId xmlns:p14="http://schemas.microsoft.com/office/powerpoint/2010/main" val="3897650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alpha val="7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660709"/>
            <a:ext cx="5125720" cy="620395"/>
          </a:xfrm>
        </p:spPr>
        <p:txBody>
          <a:bodyPr>
            <a:normAutofit fontScale="90000"/>
          </a:bodyPr>
          <a:lstStyle/>
          <a:p>
            <a:r>
              <a:rPr lang="en-US" dirty="0">
                <a:solidFill>
                  <a:schemeClr val="accent3"/>
                </a:solidFill>
                <a:latin typeface="Aileron" panose="00000500000000000000" pitchFamily="50" charset="0"/>
              </a:rPr>
              <a:t>Comparison Modes</a:t>
            </a:r>
          </a:p>
        </p:txBody>
      </p:sp>
      <p:sp>
        <p:nvSpPr>
          <p:cNvPr id="4" name="Oval 3"/>
          <p:cNvSpPr/>
          <p:nvPr/>
        </p:nvSpPr>
        <p:spPr>
          <a:xfrm>
            <a:off x="1584960" y="1364113"/>
            <a:ext cx="1422400" cy="14182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180080" y="1364113"/>
            <a:ext cx="1422400" cy="14182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142480" y="1384433"/>
            <a:ext cx="1422400" cy="14182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915660" y="1786705"/>
            <a:ext cx="1038860" cy="1016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66240" y="3843153"/>
            <a:ext cx="1422400" cy="141827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203440" y="3843153"/>
            <a:ext cx="1422400" cy="1418272"/>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10860" y="3843153"/>
            <a:ext cx="1422400" cy="141827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334250" y="1786705"/>
            <a:ext cx="1038860" cy="1016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58820" y="4245425"/>
            <a:ext cx="1038860" cy="1016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803400" y="4245425"/>
            <a:ext cx="1038860" cy="10160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866130" y="4245425"/>
            <a:ext cx="467360" cy="406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182360" y="4725009"/>
            <a:ext cx="467360"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934960" y="4200817"/>
            <a:ext cx="467360" cy="406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452360" y="4527921"/>
            <a:ext cx="467360"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405880" y="2940560"/>
            <a:ext cx="1405890" cy="461665"/>
          </a:xfrm>
          <a:prstGeom prst="rect">
            <a:avLst/>
          </a:prstGeom>
          <a:solidFill>
            <a:schemeClr val="accent4"/>
          </a:solidFill>
        </p:spPr>
        <p:txBody>
          <a:bodyPr wrap="square" rtlCol="0">
            <a:spAutoFit/>
          </a:bodyPr>
          <a:lstStyle/>
          <a:p>
            <a:r>
              <a:rPr lang="en-US" sz="2400" dirty="0">
                <a:solidFill>
                  <a:schemeClr val="accent3"/>
                </a:solidFill>
                <a:latin typeface="Aileron" panose="00000500000000000000" pitchFamily="50" charset="0"/>
              </a:rPr>
              <a:t>Inclusive</a:t>
            </a:r>
          </a:p>
        </p:txBody>
      </p:sp>
      <p:sp>
        <p:nvSpPr>
          <p:cNvPr id="30" name="TextBox 29"/>
          <p:cNvSpPr txBox="1"/>
          <p:nvPr/>
        </p:nvSpPr>
        <p:spPr>
          <a:xfrm>
            <a:off x="2161540" y="2880801"/>
            <a:ext cx="1986280" cy="461665"/>
          </a:xfrm>
          <a:prstGeom prst="rect">
            <a:avLst/>
          </a:prstGeom>
          <a:solidFill>
            <a:schemeClr val="accent4"/>
          </a:solidFill>
        </p:spPr>
        <p:txBody>
          <a:bodyPr wrap="square" rtlCol="0">
            <a:spAutoFit/>
          </a:bodyPr>
          <a:lstStyle/>
          <a:p>
            <a:r>
              <a:rPr lang="en-US" sz="2400" dirty="0">
                <a:solidFill>
                  <a:schemeClr val="accent3"/>
                </a:solidFill>
                <a:latin typeface="Aileron" panose="00000500000000000000" pitchFamily="50" charset="0"/>
              </a:rPr>
              <a:t>Conservative</a:t>
            </a:r>
            <a:endParaRPr lang="en-US" dirty="0">
              <a:solidFill>
                <a:schemeClr val="accent3"/>
              </a:solidFill>
              <a:latin typeface="Aileron" panose="00000500000000000000" pitchFamily="50" charset="0"/>
            </a:endParaRPr>
          </a:p>
        </p:txBody>
      </p:sp>
      <p:sp>
        <p:nvSpPr>
          <p:cNvPr id="31" name="TextBox 30"/>
          <p:cNvSpPr txBox="1"/>
          <p:nvPr/>
        </p:nvSpPr>
        <p:spPr>
          <a:xfrm>
            <a:off x="2263140" y="5326514"/>
            <a:ext cx="1488440" cy="461665"/>
          </a:xfrm>
          <a:prstGeom prst="rect">
            <a:avLst/>
          </a:prstGeom>
          <a:solidFill>
            <a:schemeClr val="accent4"/>
          </a:solidFill>
        </p:spPr>
        <p:txBody>
          <a:bodyPr wrap="square" rtlCol="0">
            <a:spAutoFit/>
          </a:bodyPr>
          <a:lstStyle/>
          <a:p>
            <a:r>
              <a:rPr lang="en-US" sz="2400" dirty="0">
                <a:solidFill>
                  <a:schemeClr val="accent3"/>
                </a:solidFill>
                <a:latin typeface="Aileron" panose="00000500000000000000" pitchFamily="50" charset="0"/>
              </a:rPr>
              <a:t>Exclusive</a:t>
            </a:r>
            <a:endParaRPr lang="en-US" dirty="0">
              <a:solidFill>
                <a:schemeClr val="accent3"/>
              </a:solidFill>
              <a:latin typeface="Aileron" panose="00000500000000000000" pitchFamily="50" charset="0"/>
            </a:endParaRPr>
          </a:p>
        </p:txBody>
      </p:sp>
      <p:sp>
        <p:nvSpPr>
          <p:cNvPr id="32" name="TextBox 31"/>
          <p:cNvSpPr txBox="1"/>
          <p:nvPr/>
        </p:nvSpPr>
        <p:spPr>
          <a:xfrm>
            <a:off x="6435090" y="5388256"/>
            <a:ext cx="1437640" cy="461665"/>
          </a:xfrm>
          <a:prstGeom prst="rect">
            <a:avLst/>
          </a:prstGeom>
          <a:solidFill>
            <a:schemeClr val="accent4"/>
          </a:solidFill>
        </p:spPr>
        <p:txBody>
          <a:bodyPr wrap="square" rtlCol="0">
            <a:spAutoFit/>
          </a:bodyPr>
          <a:lstStyle/>
          <a:p>
            <a:r>
              <a:rPr lang="en-US" sz="2400" dirty="0">
                <a:solidFill>
                  <a:schemeClr val="accent3"/>
                </a:solidFill>
                <a:latin typeface="Aileron" panose="00000500000000000000" pitchFamily="50" charset="0"/>
              </a:rPr>
              <a:t>Selective</a:t>
            </a:r>
            <a:endParaRPr lang="en-US" dirty="0">
              <a:solidFill>
                <a:schemeClr val="accent3"/>
              </a:solidFill>
              <a:latin typeface="Aileron" panose="00000500000000000000" pitchFamily="50" charset="0"/>
            </a:endParaRPr>
          </a:p>
        </p:txBody>
      </p:sp>
      <p:grpSp>
        <p:nvGrpSpPr>
          <p:cNvPr id="37" name="Shape 787"/>
          <p:cNvGrpSpPr/>
          <p:nvPr/>
        </p:nvGrpSpPr>
        <p:grpSpPr>
          <a:xfrm>
            <a:off x="1056672" y="821334"/>
            <a:ext cx="467328" cy="299143"/>
            <a:chOff x="3269900" y="3064500"/>
            <a:chExt cx="432325" cy="263075"/>
          </a:xfrm>
        </p:grpSpPr>
        <p:sp>
          <p:nvSpPr>
            <p:cNvPr id="38" name="Shape 788"/>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 name="Shape 789"/>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 name="Shape 790"/>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33" name="TextBox 32"/>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15</a:t>
            </a:r>
            <a:r>
              <a:rPr lang="en-US" dirty="0"/>
              <a:t>|</a:t>
            </a:r>
            <a:r>
              <a:rPr lang="en-US" dirty="0">
                <a:solidFill>
                  <a:schemeClr val="accent2"/>
                </a:solidFill>
              </a:rPr>
              <a:t>25</a:t>
            </a:r>
          </a:p>
        </p:txBody>
      </p:sp>
      <p:sp>
        <p:nvSpPr>
          <p:cNvPr id="34" name="Title 11"/>
          <p:cNvSpPr txBox="1">
            <a:spLocks/>
          </p:cNvSpPr>
          <p:nvPr/>
        </p:nvSpPr>
        <p:spPr>
          <a:xfrm>
            <a:off x="9817100" y="-1"/>
            <a:ext cx="2414702" cy="393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3"/>
                </a:solidFill>
                <a:latin typeface="Aileron Heavy" panose="00000A00000000000000" pitchFamily="50" charset="0"/>
              </a:rPr>
              <a:t>USER INTERFACE</a:t>
            </a:r>
          </a:p>
        </p:txBody>
      </p:sp>
      <p:sp>
        <p:nvSpPr>
          <p:cNvPr id="35" name="TextBox 34"/>
          <p:cNvSpPr txBox="1"/>
          <p:nvPr/>
        </p:nvSpPr>
        <p:spPr>
          <a:xfrm>
            <a:off x="556748" y="6104023"/>
            <a:ext cx="10434320" cy="584775"/>
          </a:xfrm>
          <a:prstGeom prst="rect">
            <a:avLst/>
          </a:prstGeom>
          <a:solidFill>
            <a:schemeClr val="accent4"/>
          </a:solidFill>
        </p:spPr>
        <p:txBody>
          <a:bodyPr wrap="square" rtlCol="0">
            <a:spAutoFit/>
          </a:bodyPr>
          <a:lstStyle/>
          <a:p>
            <a:pPr algn="ctr"/>
            <a:r>
              <a:rPr lang="en-US" sz="3200" dirty="0">
                <a:solidFill>
                  <a:schemeClr val="accent1"/>
                </a:solidFill>
                <a:latin typeface="Aileron" panose="00000500000000000000" pitchFamily="50" charset="0"/>
              </a:rPr>
              <a:t>Model and Equivalence checking using CADP Tools</a:t>
            </a:r>
          </a:p>
        </p:txBody>
      </p:sp>
    </p:spTree>
    <p:extLst>
      <p:ext uri="{BB962C8B-B14F-4D97-AF65-F5344CB8AC3E}">
        <p14:creationId xmlns:p14="http://schemas.microsoft.com/office/powerpoint/2010/main" val="1978321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4" name="Group 3"/>
          <p:cNvGrpSpPr/>
          <p:nvPr/>
        </p:nvGrpSpPr>
        <p:grpSpPr>
          <a:xfrm>
            <a:off x="-18615" y="1598893"/>
            <a:ext cx="5372935" cy="482180"/>
            <a:chOff x="3076256" y="922"/>
            <a:chExt cx="3460789" cy="537271"/>
          </a:xfrm>
          <a:scene3d>
            <a:camera prst="orthographicFront"/>
            <a:lightRig rig="flat" dir="t"/>
          </a:scene3d>
        </p:grpSpPr>
        <p:sp>
          <p:nvSpPr>
            <p:cNvPr id="5" name="Rounded Rectangle 4"/>
            <p:cNvSpPr/>
            <p:nvPr/>
          </p:nvSpPr>
          <p:spPr>
            <a:xfrm>
              <a:off x="3076256" y="922"/>
              <a:ext cx="3460789" cy="537271"/>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sp>
        <p:sp>
          <p:nvSpPr>
            <p:cNvPr id="6" name="Rounded Rectangle 4"/>
            <p:cNvSpPr txBox="1"/>
            <p:nvPr/>
          </p:nvSpPr>
          <p:spPr>
            <a:xfrm>
              <a:off x="3102483" y="27149"/>
              <a:ext cx="3408335" cy="484817"/>
            </a:xfrm>
            <a:prstGeom prst="rect">
              <a:avLst/>
            </a:prstGeom>
            <a:solidFill>
              <a:schemeClr val="accent5"/>
            </a:solidFill>
            <a:sp3d/>
          </p:spPr>
          <p:style>
            <a:lnRef idx="0">
              <a:scrgbClr r="0" g="0" b="0"/>
            </a:lnRef>
            <a:fillRef idx="0">
              <a:scrgbClr r="0" g="0" b="0"/>
            </a:fillRef>
            <a:effectRef idx="0">
              <a:scrgbClr r="0" g="0" b="0"/>
            </a:effectRef>
            <a:fontRef idx="minor">
              <a:schemeClr val="dk1"/>
            </a:fontRef>
          </p:style>
          <p:txBody>
            <a:bodyPr spcFirstLastPara="0" vert="horz" wrap="square" lIns="87630" tIns="43815" rIns="87630" bIns="43815" numCol="1" spcCol="1270" anchor="ctr" anchorCtr="0">
              <a:noAutofit/>
            </a:bodyPr>
            <a:lstStyle/>
            <a:p>
              <a:pPr marL="0" lvl="0" indent="0" defTabSz="1022350">
                <a:lnSpc>
                  <a:spcPct val="90000"/>
                </a:lnSpc>
                <a:spcBef>
                  <a:spcPct val="0"/>
                </a:spcBef>
                <a:spcAft>
                  <a:spcPct val="35000"/>
                </a:spcAft>
                <a:buNone/>
              </a:pPr>
              <a:r>
                <a:rPr lang="en-US" sz="3200" kern="1200" dirty="0">
                  <a:solidFill>
                    <a:schemeClr val="accent3"/>
                  </a:solidFill>
                  <a:latin typeface="Aileron" panose="00000500000000000000" pitchFamily="50" charset="0"/>
                </a:rPr>
                <a:t>	HTML5/JavaScript UI</a:t>
              </a:r>
            </a:p>
          </p:txBody>
        </p:sp>
      </p:grpSp>
      <p:grpSp>
        <p:nvGrpSpPr>
          <p:cNvPr id="7" name="Group 6"/>
          <p:cNvGrpSpPr/>
          <p:nvPr/>
        </p:nvGrpSpPr>
        <p:grpSpPr>
          <a:xfrm>
            <a:off x="9679" y="2301471"/>
            <a:ext cx="4247361" cy="452612"/>
            <a:chOff x="3076256" y="565057"/>
            <a:chExt cx="3460789" cy="537271"/>
          </a:xfrm>
          <a:scene3d>
            <a:camera prst="orthographicFront"/>
            <a:lightRig rig="flat" dir="t"/>
          </a:scene3d>
        </p:grpSpPr>
        <p:sp>
          <p:nvSpPr>
            <p:cNvPr id="8" name="Rounded Rectangle 7"/>
            <p:cNvSpPr/>
            <p:nvPr/>
          </p:nvSpPr>
          <p:spPr>
            <a:xfrm>
              <a:off x="3076256" y="565057"/>
              <a:ext cx="3460789" cy="537271"/>
            </a:xfrm>
            <a:prstGeom prst="roundRect">
              <a:avLst/>
            </a:prstGeom>
            <a:sp3d prstMaterial="dkEdge">
              <a:bevelT w="8200" h="38100"/>
            </a:sp3d>
          </p:spPr>
          <p:style>
            <a:lnRef idx="0">
              <a:schemeClr val="lt1">
                <a:hueOff val="0"/>
                <a:satOff val="0"/>
                <a:lumOff val="0"/>
                <a:alphaOff val="0"/>
              </a:schemeClr>
            </a:lnRef>
            <a:fillRef idx="2">
              <a:schemeClr val="accent3">
                <a:hueOff val="1180837"/>
                <a:satOff val="-9211"/>
                <a:lumOff val="-235"/>
                <a:alphaOff val="0"/>
              </a:schemeClr>
            </a:fillRef>
            <a:effectRef idx="1">
              <a:schemeClr val="accent3">
                <a:hueOff val="1180837"/>
                <a:satOff val="-9211"/>
                <a:lumOff val="-235"/>
                <a:alphaOff val="0"/>
              </a:schemeClr>
            </a:effectRef>
            <a:fontRef idx="minor">
              <a:schemeClr val="dk1"/>
            </a:fontRef>
          </p:style>
        </p:sp>
        <p:sp>
          <p:nvSpPr>
            <p:cNvPr id="9" name="Rounded Rectangle 6"/>
            <p:cNvSpPr txBox="1"/>
            <p:nvPr/>
          </p:nvSpPr>
          <p:spPr>
            <a:xfrm>
              <a:off x="3102483" y="591284"/>
              <a:ext cx="3408335" cy="484817"/>
            </a:xfrm>
            <a:prstGeom prst="rect">
              <a:avLst/>
            </a:prstGeom>
            <a:solidFill>
              <a:schemeClr val="accent5"/>
            </a:solidFill>
            <a:sp3d/>
          </p:spPr>
          <p:style>
            <a:lnRef idx="0">
              <a:scrgbClr r="0" g="0" b="0"/>
            </a:lnRef>
            <a:fillRef idx="0">
              <a:scrgbClr r="0" g="0" b="0"/>
            </a:fillRef>
            <a:effectRef idx="0">
              <a:scrgbClr r="0" g="0" b="0"/>
            </a:effectRef>
            <a:fontRef idx="minor">
              <a:schemeClr val="dk1"/>
            </a:fontRef>
          </p:style>
          <p:txBody>
            <a:bodyPr spcFirstLastPara="0" vert="horz" wrap="square" lIns="87630" tIns="43815" rIns="87630" bIns="43815" numCol="1" spcCol="1270" anchor="ctr" anchorCtr="0">
              <a:noAutofit/>
            </a:bodyPr>
            <a:lstStyle/>
            <a:p>
              <a:pPr marL="0" lvl="0" indent="0" defTabSz="1022350">
                <a:lnSpc>
                  <a:spcPct val="90000"/>
                </a:lnSpc>
                <a:spcBef>
                  <a:spcPct val="0"/>
                </a:spcBef>
                <a:spcAft>
                  <a:spcPct val="35000"/>
                </a:spcAft>
                <a:buNone/>
              </a:pPr>
              <a:r>
                <a:rPr lang="en-US" sz="3200" kern="1200" dirty="0">
                  <a:solidFill>
                    <a:schemeClr val="accent3"/>
                  </a:solidFill>
                  <a:latin typeface="Aileron" panose="00000500000000000000" pitchFamily="50" charset="0"/>
                </a:rPr>
                <a:t>	Jersey REST API</a:t>
              </a:r>
            </a:p>
          </p:txBody>
        </p:sp>
      </p:grpSp>
      <p:grpSp>
        <p:nvGrpSpPr>
          <p:cNvPr id="10" name="Group 9"/>
          <p:cNvGrpSpPr/>
          <p:nvPr/>
        </p:nvGrpSpPr>
        <p:grpSpPr>
          <a:xfrm>
            <a:off x="0" y="2977468"/>
            <a:ext cx="6146800" cy="533244"/>
            <a:chOff x="3076256" y="1129192"/>
            <a:chExt cx="3460789" cy="537271"/>
          </a:xfrm>
          <a:solidFill>
            <a:schemeClr val="accent4"/>
          </a:solidFill>
          <a:scene3d>
            <a:camera prst="orthographicFront"/>
            <a:lightRig rig="flat" dir="t"/>
          </a:scene3d>
        </p:grpSpPr>
        <p:sp>
          <p:nvSpPr>
            <p:cNvPr id="11" name="Rounded Rectangle 10"/>
            <p:cNvSpPr/>
            <p:nvPr/>
          </p:nvSpPr>
          <p:spPr>
            <a:xfrm>
              <a:off x="3076256" y="1129192"/>
              <a:ext cx="3460789" cy="537271"/>
            </a:xfrm>
            <a:prstGeom prst="roundRect">
              <a:avLst/>
            </a:prstGeom>
            <a:grpFill/>
            <a:sp3d prstMaterial="dkEdge">
              <a:bevelT w="8200" h="38100"/>
            </a:sp3d>
          </p:spPr>
          <p:style>
            <a:lnRef idx="0">
              <a:schemeClr val="lt1">
                <a:hueOff val="0"/>
                <a:satOff val="0"/>
                <a:lumOff val="0"/>
                <a:alphaOff val="0"/>
              </a:schemeClr>
            </a:lnRef>
            <a:fillRef idx="2">
              <a:schemeClr val="accent3">
                <a:hueOff val="2361675"/>
                <a:satOff val="-18422"/>
                <a:lumOff val="-471"/>
                <a:alphaOff val="0"/>
              </a:schemeClr>
            </a:fillRef>
            <a:effectRef idx="1">
              <a:schemeClr val="accent3">
                <a:hueOff val="2361675"/>
                <a:satOff val="-18422"/>
                <a:lumOff val="-471"/>
                <a:alphaOff val="0"/>
              </a:schemeClr>
            </a:effectRef>
            <a:fontRef idx="minor">
              <a:schemeClr val="dk1"/>
            </a:fontRef>
          </p:style>
        </p:sp>
        <p:sp>
          <p:nvSpPr>
            <p:cNvPr id="12" name="Rounded Rectangle 8"/>
            <p:cNvSpPr txBox="1"/>
            <p:nvPr/>
          </p:nvSpPr>
          <p:spPr>
            <a:xfrm>
              <a:off x="3102483" y="1155419"/>
              <a:ext cx="3408335" cy="484817"/>
            </a:xfrm>
            <a:prstGeom prst="rect">
              <a:avLst/>
            </a:prstGeom>
            <a:solidFill>
              <a:schemeClr val="accent5"/>
            </a:solidFill>
            <a:sp3d/>
          </p:spPr>
          <p:style>
            <a:lnRef idx="0">
              <a:scrgbClr r="0" g="0" b="0"/>
            </a:lnRef>
            <a:fillRef idx="0">
              <a:scrgbClr r="0" g="0" b="0"/>
            </a:fillRef>
            <a:effectRef idx="0">
              <a:scrgbClr r="0" g="0" b="0"/>
            </a:effectRef>
            <a:fontRef idx="minor">
              <a:schemeClr val="dk1"/>
            </a:fontRef>
          </p:style>
          <p:txBody>
            <a:bodyPr spcFirstLastPara="0" vert="horz" wrap="square" lIns="87630" tIns="43815" rIns="87630" bIns="43815" numCol="1" spcCol="1270" anchor="ctr" anchorCtr="0">
              <a:noAutofit/>
            </a:bodyPr>
            <a:lstStyle/>
            <a:p>
              <a:pPr marL="0" lvl="0" indent="0" defTabSz="1022350">
                <a:lnSpc>
                  <a:spcPct val="90000"/>
                </a:lnSpc>
                <a:spcBef>
                  <a:spcPct val="0"/>
                </a:spcBef>
                <a:spcAft>
                  <a:spcPct val="35000"/>
                </a:spcAft>
                <a:buNone/>
              </a:pPr>
              <a:r>
                <a:rPr lang="en-US" sz="3200" kern="1200" dirty="0">
                  <a:solidFill>
                    <a:schemeClr val="accent3"/>
                  </a:solidFill>
                  <a:latin typeface="Aileron" panose="00000500000000000000" pitchFamily="50" charset="0"/>
                </a:rPr>
                <a:t>	Java based transformation</a:t>
              </a:r>
            </a:p>
          </p:txBody>
        </p:sp>
      </p:grpSp>
      <p:grpSp>
        <p:nvGrpSpPr>
          <p:cNvPr id="13" name="Group 12"/>
          <p:cNvGrpSpPr/>
          <p:nvPr/>
        </p:nvGrpSpPr>
        <p:grpSpPr>
          <a:xfrm>
            <a:off x="0" y="3708487"/>
            <a:ext cx="5943600" cy="533244"/>
            <a:chOff x="3076256" y="1693326"/>
            <a:chExt cx="3460789" cy="537271"/>
          </a:xfrm>
          <a:scene3d>
            <a:camera prst="orthographicFront"/>
            <a:lightRig rig="flat" dir="t"/>
          </a:scene3d>
        </p:grpSpPr>
        <p:sp>
          <p:nvSpPr>
            <p:cNvPr id="14" name="Rounded Rectangle 13"/>
            <p:cNvSpPr/>
            <p:nvPr/>
          </p:nvSpPr>
          <p:spPr>
            <a:xfrm>
              <a:off x="3076256" y="1693326"/>
              <a:ext cx="3460789" cy="537271"/>
            </a:xfrm>
            <a:prstGeom prst="roundRect">
              <a:avLst/>
            </a:prstGeom>
            <a:sp3d prstMaterial="dkEdge">
              <a:bevelT w="8200" h="38100"/>
            </a:sp3d>
          </p:spPr>
          <p:style>
            <a:lnRef idx="0">
              <a:schemeClr val="lt1">
                <a:hueOff val="0"/>
                <a:satOff val="0"/>
                <a:lumOff val="0"/>
                <a:alphaOff val="0"/>
              </a:schemeClr>
            </a:lnRef>
            <a:fillRef idx="2">
              <a:schemeClr val="accent3">
                <a:hueOff val="3542512"/>
                <a:satOff val="-27632"/>
                <a:lumOff val="-706"/>
                <a:alphaOff val="0"/>
              </a:schemeClr>
            </a:fillRef>
            <a:effectRef idx="1">
              <a:schemeClr val="accent3">
                <a:hueOff val="3542512"/>
                <a:satOff val="-27632"/>
                <a:lumOff val="-706"/>
                <a:alphaOff val="0"/>
              </a:schemeClr>
            </a:effectRef>
            <a:fontRef idx="minor">
              <a:schemeClr val="dk1"/>
            </a:fontRef>
          </p:style>
        </p:sp>
        <p:sp>
          <p:nvSpPr>
            <p:cNvPr id="15" name="Rounded Rectangle 10"/>
            <p:cNvSpPr txBox="1"/>
            <p:nvPr/>
          </p:nvSpPr>
          <p:spPr>
            <a:xfrm>
              <a:off x="3102483" y="1719553"/>
              <a:ext cx="3408335" cy="484817"/>
            </a:xfrm>
            <a:prstGeom prst="rect">
              <a:avLst/>
            </a:prstGeom>
            <a:solidFill>
              <a:schemeClr val="accent5"/>
            </a:solidFill>
            <a:sp3d/>
          </p:spPr>
          <p:style>
            <a:lnRef idx="0">
              <a:scrgbClr r="0" g="0" b="0"/>
            </a:lnRef>
            <a:fillRef idx="0">
              <a:scrgbClr r="0" g="0" b="0"/>
            </a:fillRef>
            <a:effectRef idx="0">
              <a:scrgbClr r="0" g="0" b="0"/>
            </a:effectRef>
            <a:fontRef idx="minor">
              <a:schemeClr val="dk1"/>
            </a:fontRef>
          </p:style>
          <p:txBody>
            <a:bodyPr spcFirstLastPara="0" vert="horz" wrap="square" lIns="87630" tIns="43815" rIns="87630" bIns="43815" numCol="1" spcCol="1270" anchor="ctr" anchorCtr="0">
              <a:noAutofit/>
            </a:bodyPr>
            <a:lstStyle/>
            <a:p>
              <a:pPr marL="0" lvl="0" indent="0" defTabSz="1022350">
                <a:lnSpc>
                  <a:spcPct val="90000"/>
                </a:lnSpc>
                <a:spcBef>
                  <a:spcPct val="0"/>
                </a:spcBef>
                <a:spcAft>
                  <a:spcPct val="35000"/>
                </a:spcAft>
                <a:buNone/>
              </a:pPr>
              <a:r>
                <a:rPr lang="en-US" sz="3200" kern="1200" dirty="0">
                  <a:solidFill>
                    <a:schemeClr val="accent3"/>
                  </a:solidFill>
                  <a:latin typeface="Aileron" panose="00000500000000000000" pitchFamily="50" charset="0"/>
                </a:rPr>
                <a:t>	Hosted on Tomcat server</a:t>
              </a:r>
            </a:p>
          </p:txBody>
        </p:sp>
      </p:grpSp>
      <p:grpSp>
        <p:nvGrpSpPr>
          <p:cNvPr id="16" name="Group 15"/>
          <p:cNvGrpSpPr/>
          <p:nvPr/>
        </p:nvGrpSpPr>
        <p:grpSpPr>
          <a:xfrm>
            <a:off x="-18615" y="4404121"/>
            <a:ext cx="3879415" cy="533244"/>
            <a:chOff x="3076256" y="2257461"/>
            <a:chExt cx="3460789" cy="537271"/>
          </a:xfrm>
          <a:scene3d>
            <a:camera prst="orthographicFront"/>
            <a:lightRig rig="flat" dir="t"/>
          </a:scene3d>
        </p:grpSpPr>
        <p:sp>
          <p:nvSpPr>
            <p:cNvPr id="17" name="Rounded Rectangle 16"/>
            <p:cNvSpPr/>
            <p:nvPr/>
          </p:nvSpPr>
          <p:spPr>
            <a:xfrm>
              <a:off x="3076256" y="2257461"/>
              <a:ext cx="3460789" cy="537271"/>
            </a:xfrm>
            <a:prstGeom prst="roundRect">
              <a:avLst/>
            </a:prstGeom>
            <a:sp3d prstMaterial="dkEdge">
              <a:bevelT w="8200" h="38100"/>
            </a:sp3d>
          </p:spPr>
          <p:style>
            <a:lnRef idx="0">
              <a:schemeClr val="lt1">
                <a:hueOff val="0"/>
                <a:satOff val="0"/>
                <a:lumOff val="0"/>
                <a:alphaOff val="0"/>
              </a:schemeClr>
            </a:lnRef>
            <a:fillRef idx="2">
              <a:schemeClr val="accent3">
                <a:hueOff val="4723350"/>
                <a:satOff val="-36843"/>
                <a:lumOff val="-942"/>
                <a:alphaOff val="0"/>
              </a:schemeClr>
            </a:fillRef>
            <a:effectRef idx="1">
              <a:schemeClr val="accent3">
                <a:hueOff val="4723350"/>
                <a:satOff val="-36843"/>
                <a:lumOff val="-942"/>
                <a:alphaOff val="0"/>
              </a:schemeClr>
            </a:effectRef>
            <a:fontRef idx="minor">
              <a:schemeClr val="dk1"/>
            </a:fontRef>
          </p:style>
        </p:sp>
        <p:sp>
          <p:nvSpPr>
            <p:cNvPr id="18" name="Rounded Rectangle 12"/>
            <p:cNvSpPr txBox="1"/>
            <p:nvPr/>
          </p:nvSpPr>
          <p:spPr>
            <a:xfrm>
              <a:off x="3102483" y="2283688"/>
              <a:ext cx="3408335" cy="484817"/>
            </a:xfrm>
            <a:prstGeom prst="rect">
              <a:avLst/>
            </a:prstGeom>
            <a:solidFill>
              <a:schemeClr val="accent5"/>
            </a:solidFill>
            <a:sp3d/>
          </p:spPr>
          <p:style>
            <a:lnRef idx="0">
              <a:scrgbClr r="0" g="0" b="0"/>
            </a:lnRef>
            <a:fillRef idx="0">
              <a:scrgbClr r="0" g="0" b="0"/>
            </a:fillRef>
            <a:effectRef idx="0">
              <a:scrgbClr r="0" g="0" b="0"/>
            </a:effectRef>
            <a:fontRef idx="minor">
              <a:schemeClr val="dk1"/>
            </a:fontRef>
          </p:style>
          <p:txBody>
            <a:bodyPr spcFirstLastPara="0" vert="horz" wrap="square" lIns="87630" tIns="43815" rIns="87630" bIns="43815" numCol="1" spcCol="1270" anchor="ctr" anchorCtr="0">
              <a:noAutofit/>
            </a:bodyPr>
            <a:lstStyle/>
            <a:p>
              <a:pPr marL="0" lvl="0" indent="0" defTabSz="1022350">
                <a:lnSpc>
                  <a:spcPct val="90000"/>
                </a:lnSpc>
                <a:spcBef>
                  <a:spcPct val="0"/>
                </a:spcBef>
                <a:spcAft>
                  <a:spcPct val="35000"/>
                </a:spcAft>
                <a:buNone/>
              </a:pPr>
              <a:r>
                <a:rPr lang="en-US" sz="3200" kern="1200" dirty="0">
                  <a:solidFill>
                    <a:schemeClr val="accent3"/>
                  </a:solidFill>
                  <a:latin typeface="Aileron" panose="00000500000000000000" pitchFamily="50" charset="0"/>
                </a:rPr>
                <a:t>	Python scripts</a:t>
              </a:r>
            </a:p>
          </p:txBody>
        </p:sp>
      </p:grpSp>
      <p:grpSp>
        <p:nvGrpSpPr>
          <p:cNvPr id="19" name="Group 18"/>
          <p:cNvGrpSpPr/>
          <p:nvPr/>
        </p:nvGrpSpPr>
        <p:grpSpPr>
          <a:xfrm>
            <a:off x="43575" y="5161766"/>
            <a:ext cx="4071225" cy="533244"/>
            <a:chOff x="3076256" y="2821596"/>
            <a:chExt cx="3460789" cy="537271"/>
          </a:xfrm>
          <a:scene3d>
            <a:camera prst="orthographicFront"/>
            <a:lightRig rig="flat" dir="t"/>
          </a:scene3d>
        </p:grpSpPr>
        <p:sp>
          <p:nvSpPr>
            <p:cNvPr id="20" name="Rounded Rectangle 19"/>
            <p:cNvSpPr/>
            <p:nvPr/>
          </p:nvSpPr>
          <p:spPr>
            <a:xfrm>
              <a:off x="3076256" y="2821596"/>
              <a:ext cx="3460789" cy="537271"/>
            </a:xfrm>
            <a:prstGeom prst="roundRect">
              <a:avLst/>
            </a:prstGeom>
            <a:sp3d prstMaterial="dkEdge">
              <a:bevelT w="8200" h="38100"/>
            </a:sp3d>
          </p:spPr>
          <p:style>
            <a:lnRef idx="0">
              <a:schemeClr val="lt1">
                <a:hueOff val="0"/>
                <a:satOff val="0"/>
                <a:lumOff val="0"/>
                <a:alphaOff val="0"/>
              </a:schemeClr>
            </a:lnRef>
            <a:fillRef idx="2">
              <a:schemeClr val="accent3">
                <a:hueOff val="5904187"/>
                <a:satOff val="-46054"/>
                <a:lumOff val="-1177"/>
                <a:alphaOff val="0"/>
              </a:schemeClr>
            </a:fillRef>
            <a:effectRef idx="1">
              <a:schemeClr val="accent3">
                <a:hueOff val="5904187"/>
                <a:satOff val="-46054"/>
                <a:lumOff val="-1177"/>
                <a:alphaOff val="0"/>
              </a:schemeClr>
            </a:effectRef>
            <a:fontRef idx="minor">
              <a:schemeClr val="dk1"/>
            </a:fontRef>
          </p:style>
        </p:sp>
        <p:sp>
          <p:nvSpPr>
            <p:cNvPr id="21" name="Rounded Rectangle 14"/>
            <p:cNvSpPr txBox="1"/>
            <p:nvPr/>
          </p:nvSpPr>
          <p:spPr>
            <a:xfrm>
              <a:off x="3102483" y="2847823"/>
              <a:ext cx="3408335" cy="484817"/>
            </a:xfrm>
            <a:prstGeom prst="rect">
              <a:avLst/>
            </a:prstGeom>
            <a:solidFill>
              <a:schemeClr val="accent5"/>
            </a:solidFill>
            <a:sp3d/>
          </p:spPr>
          <p:style>
            <a:lnRef idx="0">
              <a:scrgbClr r="0" g="0" b="0"/>
            </a:lnRef>
            <a:fillRef idx="0">
              <a:scrgbClr r="0" g="0" b="0"/>
            </a:fillRef>
            <a:effectRef idx="0">
              <a:scrgbClr r="0" g="0" b="0"/>
            </a:effectRef>
            <a:fontRef idx="minor">
              <a:schemeClr val="dk1"/>
            </a:fontRef>
          </p:style>
          <p:txBody>
            <a:bodyPr spcFirstLastPara="0" vert="horz" wrap="square" lIns="87630" tIns="43815" rIns="87630" bIns="43815" numCol="1" spcCol="1270" anchor="ctr" anchorCtr="0">
              <a:noAutofit/>
            </a:bodyPr>
            <a:lstStyle/>
            <a:p>
              <a:pPr marL="0" lvl="0" indent="0" defTabSz="1022350">
                <a:lnSpc>
                  <a:spcPct val="90000"/>
                </a:lnSpc>
                <a:spcBef>
                  <a:spcPct val="0"/>
                </a:spcBef>
                <a:spcAft>
                  <a:spcPct val="35000"/>
                </a:spcAft>
                <a:buNone/>
              </a:pPr>
              <a:r>
                <a:rPr lang="en-US" sz="3200" kern="1200" dirty="0">
                  <a:solidFill>
                    <a:schemeClr val="accent3"/>
                  </a:solidFill>
                  <a:latin typeface="Aileron" panose="00000500000000000000" pitchFamily="50" charset="0"/>
                </a:rPr>
                <a:t>	CADP Backend</a:t>
              </a:r>
            </a:p>
          </p:txBody>
        </p:sp>
      </p:grpSp>
      <p:pic>
        <p:nvPicPr>
          <p:cNvPr id="22" name="Picture 21"/>
          <p:cNvPicPr>
            <a:picLocks noChangeAspect="1"/>
          </p:cNvPicPr>
          <p:nvPr/>
        </p:nvPicPr>
        <p:blipFill>
          <a:blip r:embed="rId3"/>
          <a:stretch>
            <a:fillRect/>
          </a:stretch>
        </p:blipFill>
        <p:spPr>
          <a:xfrm>
            <a:off x="289410" y="2945331"/>
            <a:ext cx="614693" cy="614693"/>
          </a:xfrm>
          <a:prstGeom prst="rect">
            <a:avLst/>
          </a:prstGeom>
        </p:spPr>
      </p:pic>
      <p:pic>
        <p:nvPicPr>
          <p:cNvPr id="23" name="Picture 22"/>
          <p:cNvPicPr>
            <a:picLocks noChangeAspect="1"/>
          </p:cNvPicPr>
          <p:nvPr/>
        </p:nvPicPr>
        <p:blipFill>
          <a:blip r:embed="rId4"/>
          <a:stretch>
            <a:fillRect/>
          </a:stretch>
        </p:blipFill>
        <p:spPr>
          <a:xfrm>
            <a:off x="439907" y="2342965"/>
            <a:ext cx="377372" cy="390385"/>
          </a:xfrm>
          <a:prstGeom prst="rect">
            <a:avLst/>
          </a:prstGeom>
        </p:spPr>
      </p:pic>
      <p:pic>
        <p:nvPicPr>
          <p:cNvPr id="24" name="Picture 23"/>
          <p:cNvPicPr>
            <a:picLocks noChangeAspect="1"/>
          </p:cNvPicPr>
          <p:nvPr/>
        </p:nvPicPr>
        <p:blipFill>
          <a:blip r:embed="rId5"/>
          <a:stretch>
            <a:fillRect/>
          </a:stretch>
        </p:blipFill>
        <p:spPr>
          <a:xfrm>
            <a:off x="409196" y="1626998"/>
            <a:ext cx="429004" cy="429004"/>
          </a:xfrm>
          <a:prstGeom prst="rect">
            <a:avLst/>
          </a:prstGeom>
        </p:spPr>
      </p:pic>
      <p:pic>
        <p:nvPicPr>
          <p:cNvPr id="25" name="Picture 24"/>
          <p:cNvPicPr>
            <a:picLocks noChangeAspect="1"/>
          </p:cNvPicPr>
          <p:nvPr/>
        </p:nvPicPr>
        <p:blipFill>
          <a:blip r:embed="rId6"/>
          <a:stretch>
            <a:fillRect/>
          </a:stretch>
        </p:blipFill>
        <p:spPr>
          <a:xfrm>
            <a:off x="289410" y="3789463"/>
            <a:ext cx="527869" cy="376465"/>
          </a:xfrm>
          <a:prstGeom prst="rect">
            <a:avLst/>
          </a:prstGeom>
        </p:spPr>
      </p:pic>
      <p:pic>
        <p:nvPicPr>
          <p:cNvPr id="26" name="Picture 25"/>
          <p:cNvPicPr>
            <a:picLocks noChangeAspect="1"/>
          </p:cNvPicPr>
          <p:nvPr/>
        </p:nvPicPr>
        <p:blipFill>
          <a:blip r:embed="rId7"/>
          <a:stretch>
            <a:fillRect/>
          </a:stretch>
        </p:blipFill>
        <p:spPr>
          <a:xfrm>
            <a:off x="280828" y="4465219"/>
            <a:ext cx="544133" cy="544133"/>
          </a:xfrm>
          <a:prstGeom prst="rect">
            <a:avLst/>
          </a:prstGeom>
        </p:spPr>
      </p:pic>
      <p:pic>
        <p:nvPicPr>
          <p:cNvPr id="27" name="Picture 26"/>
          <p:cNvPicPr>
            <a:picLocks noChangeAspect="1"/>
          </p:cNvPicPr>
          <p:nvPr/>
        </p:nvPicPr>
        <p:blipFill>
          <a:blip r:embed="rId8"/>
          <a:stretch>
            <a:fillRect/>
          </a:stretch>
        </p:blipFill>
        <p:spPr>
          <a:xfrm>
            <a:off x="289410" y="5211336"/>
            <a:ext cx="434102" cy="434102"/>
          </a:xfrm>
          <a:prstGeom prst="rect">
            <a:avLst/>
          </a:prstGeom>
        </p:spPr>
      </p:pic>
      <p:sp>
        <p:nvSpPr>
          <p:cNvPr id="30" name="Title 1"/>
          <p:cNvSpPr txBox="1">
            <a:spLocks/>
          </p:cNvSpPr>
          <p:nvPr/>
        </p:nvSpPr>
        <p:spPr>
          <a:xfrm>
            <a:off x="791617" y="458632"/>
            <a:ext cx="5308600" cy="904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3"/>
                </a:solidFill>
                <a:latin typeface="Aileron" panose="00000500000000000000" pitchFamily="50" charset="0"/>
              </a:rPr>
              <a:t>Technology Stack</a:t>
            </a:r>
          </a:p>
        </p:txBody>
      </p:sp>
      <p:grpSp>
        <p:nvGrpSpPr>
          <p:cNvPr id="32" name="Shape 522"/>
          <p:cNvGrpSpPr/>
          <p:nvPr/>
        </p:nvGrpSpPr>
        <p:grpSpPr>
          <a:xfrm>
            <a:off x="401167" y="713335"/>
            <a:ext cx="423794" cy="395467"/>
            <a:chOff x="616425" y="2329600"/>
            <a:chExt cx="361700" cy="388475"/>
          </a:xfrm>
        </p:grpSpPr>
        <p:sp>
          <p:nvSpPr>
            <p:cNvPr id="33" name="Shape 523"/>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 name="Shape 524"/>
            <p:cNvSpPr/>
            <p:nvPr/>
          </p:nvSpPr>
          <p:spPr>
            <a:xfrm>
              <a:off x="704725" y="2545750"/>
              <a:ext cx="185125" cy="25"/>
            </a:xfrm>
            <a:custGeom>
              <a:avLst/>
              <a:gdLst/>
              <a:ahLst/>
              <a:cxnLst/>
              <a:rect l="0" t="0" r="0" b="0"/>
              <a:pathLst>
                <a:path w="7405" h="1" fill="none" extrusionOk="0">
                  <a:moveTo>
                    <a:pt x="7404" y="0"/>
                  </a:moveTo>
                  <a:lnTo>
                    <a:pt x="0" y="0"/>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5" name="Shape 525"/>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6" name="Shape 526"/>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7" name="Shape 527"/>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 name="Shape 528"/>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 name="Shape 529"/>
            <p:cNvSpPr/>
            <p:nvPr/>
          </p:nvSpPr>
          <p:spPr>
            <a:xfrm>
              <a:off x="766825" y="2388050"/>
              <a:ext cx="60925" cy="25"/>
            </a:xfrm>
            <a:custGeom>
              <a:avLst/>
              <a:gdLst/>
              <a:ahLst/>
              <a:cxnLst/>
              <a:rect l="0" t="0" r="0" b="0"/>
              <a:pathLst>
                <a:path w="2437" h="1" fill="none" extrusionOk="0">
                  <a:moveTo>
                    <a:pt x="2436" y="0"/>
                  </a:moveTo>
                  <a:lnTo>
                    <a:pt x="1" y="0"/>
                  </a:lnTo>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 name="Shape 530"/>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9050"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41" name="TextBox 40"/>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16</a:t>
            </a:r>
            <a:r>
              <a:rPr lang="en-US" dirty="0"/>
              <a:t>|</a:t>
            </a:r>
            <a:r>
              <a:rPr lang="en-US" dirty="0">
                <a:solidFill>
                  <a:schemeClr val="accent2"/>
                </a:solidFill>
              </a:rPr>
              <a:t>25</a:t>
            </a: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2827" y="2060663"/>
            <a:ext cx="5737359" cy="3227264"/>
          </a:xfrm>
          <a:prstGeom prst="rect">
            <a:avLst/>
          </a:prstGeom>
        </p:spPr>
      </p:pic>
    </p:spTree>
    <p:extLst>
      <p:ext uri="{BB962C8B-B14F-4D97-AF65-F5344CB8AC3E}">
        <p14:creationId xmlns:p14="http://schemas.microsoft.com/office/powerpoint/2010/main" val="3502223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accent4">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9280" y="2082800"/>
            <a:ext cx="11470640" cy="2483757"/>
          </a:xfrm>
          <a:prstGeom prst="rect">
            <a:avLst/>
          </a:prstGeom>
          <a:noFill/>
        </p:spPr>
        <p:txBody>
          <a:bodyPr wrap="square" rtlCol="0">
            <a:spAutoFit/>
          </a:bodyPr>
          <a:lstStyle/>
          <a:p>
            <a:pPr>
              <a:lnSpc>
                <a:spcPct val="150000"/>
              </a:lnSpc>
            </a:pPr>
            <a:r>
              <a:rPr lang="en-US" sz="3600" dirty="0">
                <a:solidFill>
                  <a:schemeClr val="accent3"/>
                </a:solidFill>
                <a:latin typeface="Aileron" panose="00000500000000000000" pitchFamily="50" charset="0"/>
                <a:cs typeface="Segoe UI Semibold" panose="020B0702040204020203" pitchFamily="34" charset="0"/>
              </a:rPr>
              <a:t>A business process consists of set of </a:t>
            </a:r>
            <a:r>
              <a:rPr lang="en-US" sz="3600" dirty="0">
                <a:solidFill>
                  <a:schemeClr val="bg2"/>
                </a:solidFill>
                <a:latin typeface="Aileron" panose="00000500000000000000" pitchFamily="50" charset="0"/>
                <a:cs typeface="Segoe UI Semibold" panose="020B0702040204020203" pitchFamily="34" charset="0"/>
              </a:rPr>
              <a:t>tasks</a:t>
            </a:r>
            <a:r>
              <a:rPr lang="en-US" sz="3600" dirty="0">
                <a:solidFill>
                  <a:schemeClr val="accent3"/>
                </a:solidFill>
                <a:latin typeface="Aileron" panose="00000500000000000000" pitchFamily="50" charset="0"/>
                <a:cs typeface="Segoe UI Semibold" panose="020B0702040204020203" pitchFamily="34" charset="0"/>
              </a:rPr>
              <a:t> and </a:t>
            </a:r>
            <a:r>
              <a:rPr lang="en-US" sz="3600" dirty="0">
                <a:solidFill>
                  <a:schemeClr val="bg2"/>
                </a:solidFill>
                <a:latin typeface="Aileron" panose="00000500000000000000" pitchFamily="50" charset="0"/>
                <a:cs typeface="Segoe UI Semibold" panose="020B0702040204020203" pitchFamily="34" charset="0"/>
              </a:rPr>
              <a:t>activities</a:t>
            </a:r>
            <a:r>
              <a:rPr lang="en-US" sz="3600" dirty="0">
                <a:solidFill>
                  <a:schemeClr val="accent3"/>
                </a:solidFill>
                <a:latin typeface="Aileron" panose="00000500000000000000" pitchFamily="50" charset="0"/>
                <a:cs typeface="Segoe UI Semibold" panose="020B0702040204020203" pitchFamily="34" charset="0"/>
              </a:rPr>
              <a:t>, which may involve various participants, to accomplish a specific organizational goal </a:t>
            </a:r>
            <a:r>
              <a:rPr lang="en-US" sz="3600" dirty="0">
                <a:solidFill>
                  <a:schemeClr val="accent2"/>
                </a:solidFill>
                <a:latin typeface="Aileron" panose="00000500000000000000" pitchFamily="50" charset="0"/>
                <a:cs typeface="Segoe UI Semibold" panose="020B0702040204020203" pitchFamily="34" charset="0"/>
              </a:rPr>
              <a:t>[App, 2016]</a:t>
            </a:r>
            <a:r>
              <a:rPr lang="en-US" sz="3600" dirty="0">
                <a:solidFill>
                  <a:schemeClr val="accent3"/>
                </a:solidFill>
                <a:latin typeface="Aileron" panose="00000500000000000000" pitchFamily="50" charset="0"/>
                <a:cs typeface="Segoe UI Semibold" panose="020B0702040204020203" pitchFamily="34" charset="0"/>
              </a:rPr>
              <a:t>.</a:t>
            </a:r>
          </a:p>
        </p:txBody>
      </p:sp>
      <p:sp>
        <p:nvSpPr>
          <p:cNvPr id="2" name="TextBox 1"/>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1</a:t>
            </a:r>
            <a:r>
              <a:rPr lang="en-US" dirty="0"/>
              <a:t>|</a:t>
            </a:r>
            <a:r>
              <a:rPr lang="en-US" dirty="0">
                <a:solidFill>
                  <a:schemeClr val="accent2"/>
                </a:solidFill>
              </a:rPr>
              <a:t>25</a:t>
            </a:r>
          </a:p>
        </p:txBody>
      </p:sp>
    </p:spTree>
    <p:extLst>
      <p:ext uri="{BB962C8B-B14F-4D97-AF65-F5344CB8AC3E}">
        <p14:creationId xmlns:p14="http://schemas.microsoft.com/office/powerpoint/2010/main" val="1500193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4000"/>
            <a:lum/>
          </a:blip>
          <a:srcRect/>
          <a:stretch>
            <a:fillRect t="-9000" b="-9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0" y="5045392"/>
            <a:ext cx="12192000" cy="857568"/>
          </a:xfrm>
          <a:prstGeom prst="rect">
            <a:avLst/>
          </a:prstGeom>
          <a:solidFill>
            <a:schemeClr val="accent1">
              <a:alpha val="74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solidFill>
                <a:latin typeface="Aileron" panose="00000500000000000000" pitchFamily="50" charset="0"/>
              </a:rPr>
              <a:t>Validation</a:t>
            </a:r>
          </a:p>
        </p:txBody>
      </p:sp>
    </p:spTree>
    <p:extLst>
      <p:ext uri="{BB962C8B-B14F-4D97-AF65-F5344CB8AC3E}">
        <p14:creationId xmlns:p14="http://schemas.microsoft.com/office/powerpoint/2010/main" val="3037961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t="-39000" b="-39000"/>
          </a:stretch>
        </a:blip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5">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673100"/>
            <a:ext cx="3190966" cy="908202"/>
          </a:xfrm>
        </p:spPr>
        <p:txBody>
          <a:bodyPr/>
          <a:lstStyle/>
          <a:p>
            <a:r>
              <a:rPr lang="en-US" dirty="0">
                <a:solidFill>
                  <a:schemeClr val="accent3"/>
                </a:solidFill>
                <a:latin typeface="Aileron" panose="00000500000000000000" pitchFamily="50" charset="0"/>
              </a:rPr>
              <a:t>Functional</a:t>
            </a:r>
          </a:p>
        </p:txBody>
      </p:sp>
      <p:sp>
        <p:nvSpPr>
          <p:cNvPr id="3" name="Content Placeholder 2"/>
          <p:cNvSpPr>
            <a:spLocks noGrp="1"/>
          </p:cNvSpPr>
          <p:nvPr>
            <p:ph idx="1"/>
          </p:nvPr>
        </p:nvSpPr>
        <p:spPr>
          <a:xfrm>
            <a:off x="0" y="1825626"/>
            <a:ext cx="3220720" cy="511174"/>
          </a:xfrm>
          <a:solidFill>
            <a:schemeClr val="accent1"/>
          </a:solidFill>
        </p:spPr>
        <p:txBody>
          <a:bodyPr>
            <a:noAutofit/>
          </a:bodyPr>
          <a:lstStyle/>
          <a:p>
            <a:pPr marL="0" indent="0">
              <a:buNone/>
            </a:pPr>
            <a:r>
              <a:rPr lang="en-US" sz="3200" dirty="0">
                <a:solidFill>
                  <a:schemeClr val="accent4"/>
                </a:solidFill>
                <a:latin typeface="Aileron" panose="00000500000000000000" pitchFamily="50" charset="0"/>
              </a:rPr>
              <a:t>	Unit tests</a:t>
            </a:r>
          </a:p>
          <a:p>
            <a:pPr marL="0" indent="0">
              <a:buNone/>
            </a:pPr>
            <a:endParaRPr lang="en-US" sz="3200" dirty="0">
              <a:solidFill>
                <a:schemeClr val="accent4"/>
              </a:solidFill>
              <a:latin typeface="Aileron" panose="00000500000000000000" pitchFamily="50" charset="0"/>
            </a:endParaRPr>
          </a:p>
        </p:txBody>
      </p:sp>
      <p:sp>
        <p:nvSpPr>
          <p:cNvPr id="4" name="Content Placeholder 2"/>
          <p:cNvSpPr txBox="1">
            <a:spLocks/>
          </p:cNvSpPr>
          <p:nvPr/>
        </p:nvSpPr>
        <p:spPr>
          <a:xfrm>
            <a:off x="0" y="2634297"/>
            <a:ext cx="4754880" cy="484823"/>
          </a:xfrm>
          <a:prstGeom prst="rect">
            <a:avLst/>
          </a:prstGeom>
          <a:solidFill>
            <a:schemeClr val="accent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4"/>
                </a:solidFill>
                <a:latin typeface="Aileron" panose="00000500000000000000" pitchFamily="50" charset="0"/>
              </a:rPr>
              <a:t>	Manual verification</a:t>
            </a:r>
          </a:p>
        </p:txBody>
      </p:sp>
      <p:sp>
        <p:nvSpPr>
          <p:cNvPr id="5" name="Content Placeholder 2"/>
          <p:cNvSpPr txBox="1">
            <a:spLocks/>
          </p:cNvSpPr>
          <p:nvPr/>
        </p:nvSpPr>
        <p:spPr>
          <a:xfrm>
            <a:off x="0" y="3509963"/>
            <a:ext cx="4439920" cy="493078"/>
          </a:xfrm>
          <a:prstGeom prst="rect">
            <a:avLst/>
          </a:prstGeom>
          <a:solidFill>
            <a:schemeClr val="accent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4"/>
                </a:solidFill>
                <a:latin typeface="Aileron" panose="00000500000000000000" pitchFamily="50" charset="0"/>
              </a:rPr>
              <a:t>	Integration tests</a:t>
            </a:r>
          </a:p>
        </p:txBody>
      </p:sp>
      <p:sp>
        <p:nvSpPr>
          <p:cNvPr id="7" name="Title 11"/>
          <p:cNvSpPr txBox="1">
            <a:spLocks/>
          </p:cNvSpPr>
          <p:nvPr/>
        </p:nvSpPr>
        <p:spPr>
          <a:xfrm>
            <a:off x="10475798" y="-55857"/>
            <a:ext cx="1756004" cy="449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3"/>
                </a:solidFill>
                <a:latin typeface="Aileron Heavy" panose="00000A00000000000000" pitchFamily="50" charset="0"/>
              </a:rPr>
              <a:t>VALIDATION</a:t>
            </a:r>
          </a:p>
        </p:txBody>
      </p:sp>
      <p:sp>
        <p:nvSpPr>
          <p:cNvPr id="8" name="TextBox 7"/>
          <p:cNvSpPr txBox="1"/>
          <p:nvPr/>
        </p:nvSpPr>
        <p:spPr>
          <a:xfrm>
            <a:off x="4883104" y="5139525"/>
            <a:ext cx="2026763" cy="1384995"/>
          </a:xfrm>
          <a:prstGeom prst="rect">
            <a:avLst/>
          </a:prstGeom>
          <a:noFill/>
        </p:spPr>
        <p:txBody>
          <a:bodyPr wrap="square" rtlCol="0">
            <a:spAutoFit/>
          </a:bodyPr>
          <a:lstStyle/>
          <a:p>
            <a:pPr algn="ctr"/>
            <a:r>
              <a:rPr lang="en-US" sz="6600" dirty="0">
                <a:solidFill>
                  <a:schemeClr val="accent3"/>
                </a:solidFill>
                <a:latin typeface="Aileron Heavy" panose="00000A00000000000000" pitchFamily="50" charset="0"/>
              </a:rPr>
              <a:t>19</a:t>
            </a:r>
          </a:p>
          <a:p>
            <a:pPr algn="ctr"/>
            <a:r>
              <a:rPr lang="en-US" dirty="0">
                <a:solidFill>
                  <a:schemeClr val="accent2"/>
                </a:solidFill>
                <a:latin typeface="Aileron" panose="00000500000000000000" pitchFamily="50" charset="0"/>
              </a:rPr>
              <a:t>Models</a:t>
            </a:r>
          </a:p>
        </p:txBody>
      </p:sp>
      <p:sp>
        <p:nvSpPr>
          <p:cNvPr id="9" name="TextBox 8"/>
          <p:cNvSpPr txBox="1"/>
          <p:nvPr/>
        </p:nvSpPr>
        <p:spPr>
          <a:xfrm>
            <a:off x="8670105" y="5158960"/>
            <a:ext cx="1654405" cy="1384995"/>
          </a:xfrm>
          <a:prstGeom prst="rect">
            <a:avLst/>
          </a:prstGeom>
          <a:noFill/>
        </p:spPr>
        <p:txBody>
          <a:bodyPr wrap="square" rtlCol="0">
            <a:spAutoFit/>
          </a:bodyPr>
          <a:lstStyle/>
          <a:p>
            <a:pPr algn="ctr"/>
            <a:r>
              <a:rPr lang="en-US" sz="6600" dirty="0">
                <a:solidFill>
                  <a:schemeClr val="accent3"/>
                </a:solidFill>
                <a:latin typeface="Aileron Heavy" panose="00000A00000000000000" pitchFamily="50" charset="0"/>
              </a:rPr>
              <a:t>7</a:t>
            </a:r>
            <a:r>
              <a:rPr lang="en-US" dirty="0">
                <a:latin typeface="Aileron" panose="00000500000000000000" pitchFamily="50" charset="0"/>
              </a:rPr>
              <a:t> </a:t>
            </a:r>
          </a:p>
          <a:p>
            <a:pPr algn="ctr"/>
            <a:r>
              <a:rPr lang="en-US" dirty="0">
                <a:solidFill>
                  <a:schemeClr val="accent2"/>
                </a:solidFill>
                <a:latin typeface="Aileron" panose="00000500000000000000" pitchFamily="50" charset="0"/>
              </a:rPr>
              <a:t>Evolutions</a:t>
            </a:r>
          </a:p>
        </p:txBody>
      </p:sp>
      <p:sp>
        <p:nvSpPr>
          <p:cNvPr id="11" name="TextBox 10"/>
          <p:cNvSpPr txBox="1"/>
          <p:nvPr/>
        </p:nvSpPr>
        <p:spPr>
          <a:xfrm>
            <a:off x="538635" y="5079696"/>
            <a:ext cx="2309567" cy="1384995"/>
          </a:xfrm>
          <a:prstGeom prst="rect">
            <a:avLst/>
          </a:prstGeom>
          <a:noFill/>
        </p:spPr>
        <p:txBody>
          <a:bodyPr wrap="square" rtlCol="0">
            <a:spAutoFit/>
          </a:bodyPr>
          <a:lstStyle/>
          <a:p>
            <a:pPr algn="ctr"/>
            <a:r>
              <a:rPr lang="en-US" sz="6600" dirty="0">
                <a:solidFill>
                  <a:schemeClr val="accent3"/>
                </a:solidFill>
                <a:latin typeface="Aileron" panose="00000500000000000000" pitchFamily="50" charset="0"/>
              </a:rPr>
              <a:t>20+</a:t>
            </a:r>
          </a:p>
          <a:p>
            <a:pPr algn="ctr"/>
            <a:r>
              <a:rPr lang="en-US" dirty="0">
                <a:solidFill>
                  <a:schemeClr val="accent2"/>
                </a:solidFill>
                <a:latin typeface="Aileron" panose="00000500000000000000" pitchFamily="50" charset="0"/>
              </a:rPr>
              <a:t>Tests</a:t>
            </a:r>
          </a:p>
        </p:txBody>
      </p:sp>
      <p:sp>
        <p:nvSpPr>
          <p:cNvPr id="12" name="TextBox 11"/>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17</a:t>
            </a:r>
            <a:r>
              <a:rPr lang="en-US" dirty="0"/>
              <a:t>|</a:t>
            </a:r>
            <a:r>
              <a:rPr lang="en-US" dirty="0">
                <a:solidFill>
                  <a:schemeClr val="accent2"/>
                </a:solidFill>
              </a:rPr>
              <a:t>25</a:t>
            </a:r>
          </a:p>
        </p:txBody>
      </p:sp>
      <p:sp>
        <p:nvSpPr>
          <p:cNvPr id="13" name="Title 1"/>
          <p:cNvSpPr txBox="1">
            <a:spLocks/>
          </p:cNvSpPr>
          <p:nvPr/>
        </p:nvSpPr>
        <p:spPr>
          <a:xfrm>
            <a:off x="8084629" y="673100"/>
            <a:ext cx="4107371" cy="943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latin typeface="Aileron" panose="00000500000000000000" pitchFamily="50" charset="0"/>
              </a:rPr>
              <a:t>Non Functional</a:t>
            </a:r>
          </a:p>
        </p:txBody>
      </p:sp>
      <p:sp>
        <p:nvSpPr>
          <p:cNvPr id="14" name="Content Placeholder 2"/>
          <p:cNvSpPr txBox="1">
            <a:spLocks/>
          </p:cNvSpPr>
          <p:nvPr/>
        </p:nvSpPr>
        <p:spPr>
          <a:xfrm>
            <a:off x="6946900" y="1589641"/>
            <a:ext cx="5245100" cy="561975"/>
          </a:xfrm>
          <a:prstGeom prst="rect">
            <a:avLst/>
          </a:prstGeom>
          <a:solidFill>
            <a:schemeClr val="accent5">
              <a:alpha val="88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solidFill>
                  <a:schemeClr val="accent3"/>
                </a:solidFill>
                <a:latin typeface="Aileron" panose="00000500000000000000" pitchFamily="50" charset="0"/>
              </a:rPr>
              <a:t>Java Profiling using SLF4J</a:t>
            </a:r>
          </a:p>
        </p:txBody>
      </p:sp>
      <p:sp>
        <p:nvSpPr>
          <p:cNvPr id="15" name="TextBox 14"/>
          <p:cNvSpPr txBox="1"/>
          <p:nvPr/>
        </p:nvSpPr>
        <p:spPr>
          <a:xfrm>
            <a:off x="6946899" y="3339194"/>
            <a:ext cx="2236117" cy="369332"/>
          </a:xfrm>
          <a:prstGeom prst="rect">
            <a:avLst/>
          </a:prstGeom>
          <a:solidFill>
            <a:schemeClr val="accent5"/>
          </a:solidFill>
        </p:spPr>
        <p:txBody>
          <a:bodyPr wrap="square" rtlCol="0">
            <a:spAutoFit/>
          </a:bodyPr>
          <a:lstStyle/>
          <a:p>
            <a:r>
              <a:rPr lang="en-US" dirty="0">
                <a:solidFill>
                  <a:schemeClr val="accent1"/>
                </a:solidFill>
                <a:latin typeface="Segoe UI" panose="020B0502040204020203" pitchFamily="34" charset="0"/>
                <a:cs typeface="Segoe UI" panose="020B0502040204020203" pitchFamily="34" charset="0"/>
              </a:rPr>
              <a:t>Transformation time</a:t>
            </a:r>
          </a:p>
        </p:txBody>
      </p:sp>
      <p:sp>
        <p:nvSpPr>
          <p:cNvPr id="16" name="TextBox 15"/>
          <p:cNvSpPr txBox="1"/>
          <p:nvPr/>
        </p:nvSpPr>
        <p:spPr>
          <a:xfrm>
            <a:off x="6946900" y="2290082"/>
            <a:ext cx="2236116" cy="830997"/>
          </a:xfrm>
          <a:prstGeom prst="rect">
            <a:avLst/>
          </a:prstGeom>
          <a:solidFill>
            <a:schemeClr val="accent5"/>
          </a:solidFill>
        </p:spPr>
        <p:txBody>
          <a:bodyPr wrap="square" rtlCol="0">
            <a:spAutoFit/>
          </a:bodyPr>
          <a:lstStyle/>
          <a:p>
            <a:r>
              <a:rPr lang="en-US" sz="4800" dirty="0">
                <a:solidFill>
                  <a:schemeClr val="accent1"/>
                </a:solidFill>
                <a:latin typeface="Segoe UI" panose="020B0502040204020203" pitchFamily="34" charset="0"/>
                <a:cs typeface="Segoe UI" panose="020B0502040204020203" pitchFamily="34" charset="0"/>
              </a:rPr>
              <a:t>0.696</a:t>
            </a:r>
            <a:r>
              <a:rPr lang="en-US" sz="1200" dirty="0">
                <a:solidFill>
                  <a:schemeClr val="accent1"/>
                </a:solidFill>
                <a:latin typeface="Segoe UI" panose="020B0502040204020203" pitchFamily="34" charset="0"/>
                <a:cs typeface="Segoe UI" panose="020B0502040204020203" pitchFamily="34" charset="0"/>
              </a:rPr>
              <a:t>seconds</a:t>
            </a:r>
            <a:endParaRPr lang="en-US" sz="900" dirty="0">
              <a:solidFill>
                <a:schemeClr val="accent1"/>
              </a:solidFill>
              <a:latin typeface="Segoe UI" panose="020B0502040204020203" pitchFamily="34" charset="0"/>
              <a:cs typeface="Segoe UI" panose="020B0502040204020203" pitchFamily="34" charset="0"/>
            </a:endParaRPr>
          </a:p>
        </p:txBody>
      </p:sp>
      <p:sp>
        <p:nvSpPr>
          <p:cNvPr id="17" name="TextBox 16"/>
          <p:cNvSpPr txBox="1"/>
          <p:nvPr/>
        </p:nvSpPr>
        <p:spPr>
          <a:xfrm>
            <a:off x="9497308" y="2316404"/>
            <a:ext cx="2380399" cy="830997"/>
          </a:xfrm>
          <a:prstGeom prst="rect">
            <a:avLst/>
          </a:prstGeom>
          <a:solidFill>
            <a:schemeClr val="accent5"/>
          </a:solidFill>
        </p:spPr>
        <p:txBody>
          <a:bodyPr wrap="square" rtlCol="0">
            <a:spAutoFit/>
          </a:bodyPr>
          <a:lstStyle/>
          <a:p>
            <a:r>
              <a:rPr lang="en-US" sz="4800" dirty="0">
                <a:solidFill>
                  <a:schemeClr val="accent1"/>
                </a:solidFill>
                <a:latin typeface="Segoe UI" panose="020B0502040204020203" pitchFamily="34" charset="0"/>
                <a:cs typeface="Segoe UI" panose="020B0502040204020203" pitchFamily="34" charset="0"/>
              </a:rPr>
              <a:t>15.08</a:t>
            </a:r>
            <a:r>
              <a:rPr lang="en-US" sz="1600" dirty="0">
                <a:solidFill>
                  <a:schemeClr val="accent1"/>
                </a:solidFill>
                <a:latin typeface="Segoe UI" panose="020B0502040204020203" pitchFamily="34" charset="0"/>
                <a:cs typeface="Segoe UI" panose="020B0502040204020203" pitchFamily="34" charset="0"/>
              </a:rPr>
              <a:t>seconds</a:t>
            </a:r>
            <a:endParaRPr lang="en-US" sz="5400" dirty="0">
              <a:solidFill>
                <a:schemeClr val="accent1"/>
              </a:solidFill>
              <a:latin typeface="Segoe UI" panose="020B0502040204020203" pitchFamily="34" charset="0"/>
              <a:cs typeface="Segoe UI" panose="020B0502040204020203" pitchFamily="34" charset="0"/>
            </a:endParaRPr>
          </a:p>
        </p:txBody>
      </p:sp>
      <p:sp>
        <p:nvSpPr>
          <p:cNvPr id="21" name="TextBox 20"/>
          <p:cNvSpPr txBox="1"/>
          <p:nvPr/>
        </p:nvSpPr>
        <p:spPr>
          <a:xfrm>
            <a:off x="9497308" y="3339194"/>
            <a:ext cx="2380399" cy="369332"/>
          </a:xfrm>
          <a:prstGeom prst="rect">
            <a:avLst/>
          </a:prstGeom>
          <a:solidFill>
            <a:schemeClr val="accent5"/>
          </a:solidFill>
        </p:spPr>
        <p:txBody>
          <a:bodyPr wrap="square" rtlCol="0">
            <a:spAutoFit/>
          </a:bodyPr>
          <a:lstStyle/>
          <a:p>
            <a:r>
              <a:rPr lang="en-US">
                <a:solidFill>
                  <a:schemeClr val="accent1"/>
                </a:solidFill>
                <a:latin typeface="Segoe UI" panose="020B0502040204020203" pitchFamily="34" charset="0"/>
                <a:cs typeface="Segoe UI" panose="020B0502040204020203" pitchFamily="34" charset="0"/>
              </a:rPr>
              <a:t>Verification time</a:t>
            </a:r>
            <a:endParaRPr lang="en-US" dirty="0">
              <a:solidFill>
                <a:schemeClr val="accent1"/>
              </a:solidFill>
              <a:latin typeface="Segoe UI" panose="020B0502040204020203" pitchFamily="34" charset="0"/>
              <a:cs typeface="Segoe UI" panose="020B0502040204020203" pitchFamily="34" charset="0"/>
            </a:endParaRPr>
          </a:p>
        </p:txBody>
      </p:sp>
      <p:sp>
        <p:nvSpPr>
          <p:cNvPr id="22" name="TextBox 21"/>
          <p:cNvSpPr txBox="1"/>
          <p:nvPr/>
        </p:nvSpPr>
        <p:spPr>
          <a:xfrm>
            <a:off x="6946898" y="3975049"/>
            <a:ext cx="5245101" cy="830997"/>
          </a:xfrm>
          <a:prstGeom prst="rect">
            <a:avLst/>
          </a:prstGeom>
          <a:solidFill>
            <a:schemeClr val="accent5"/>
          </a:solidFill>
        </p:spPr>
        <p:txBody>
          <a:bodyPr wrap="square" rtlCol="0">
            <a:spAutoFit/>
          </a:bodyPr>
          <a:lstStyle/>
          <a:p>
            <a:r>
              <a:rPr lang="en-US" sz="2400" dirty="0">
                <a:solidFill>
                  <a:schemeClr val="accent1"/>
                </a:solidFill>
                <a:latin typeface="Aileron" panose="00000500000000000000" pitchFamily="50" charset="0"/>
                <a:cs typeface="Segoe UI" panose="020B0502040204020203" pitchFamily="34" charset="0"/>
              </a:rPr>
              <a:t>Process with 16 tasks, 9 gateways and 32 flows</a:t>
            </a:r>
          </a:p>
        </p:txBody>
      </p:sp>
    </p:spTree>
    <p:extLst>
      <p:ext uri="{BB962C8B-B14F-4D97-AF65-F5344CB8AC3E}">
        <p14:creationId xmlns:p14="http://schemas.microsoft.com/office/powerpoint/2010/main" val="3195161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t="-39000" b="-39000"/>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0" y="3876992"/>
            <a:ext cx="12192000" cy="857568"/>
          </a:xfrm>
          <a:prstGeom prst="rect">
            <a:avLst/>
          </a:prstGeom>
          <a:solidFill>
            <a:schemeClr val="accent1">
              <a:alpha val="74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solidFill>
                  <a:schemeClr val="accent5"/>
                </a:solidFill>
                <a:latin typeface="Aileron" panose="00000500000000000000" pitchFamily="50" charset="0"/>
              </a:rPr>
              <a:t>Challenges</a:t>
            </a:r>
            <a:endParaRPr lang="en-US" sz="5400" dirty="0">
              <a:solidFill>
                <a:schemeClr val="accent5"/>
              </a:solidFill>
              <a:latin typeface="Aileron" panose="00000500000000000000" pitchFamily="50" charset="0"/>
            </a:endParaRPr>
          </a:p>
        </p:txBody>
      </p:sp>
    </p:spTree>
    <p:extLst>
      <p:ext uri="{BB962C8B-B14F-4D97-AF65-F5344CB8AC3E}">
        <p14:creationId xmlns:p14="http://schemas.microsoft.com/office/powerpoint/2010/main" val="4103130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alpha val="76000"/>
          </a:schemeClr>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3412503"/>
            <a:ext cx="12192000" cy="1621409"/>
          </a:xfrm>
          <a:prstGeom prst="rect">
            <a:avLst/>
          </a:prstGeom>
          <a:solidFill>
            <a:schemeClr val="accent1">
              <a:alpha val="74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solidFill>
                <a:latin typeface="Aileron" panose="00000500000000000000" pitchFamily="50" charset="0"/>
              </a:rPr>
              <a:t>Informal and expressive nature of BPMN specification</a:t>
            </a:r>
          </a:p>
        </p:txBody>
      </p:sp>
      <p:sp>
        <p:nvSpPr>
          <p:cNvPr id="6" name="Title 11"/>
          <p:cNvSpPr txBox="1">
            <a:spLocks/>
          </p:cNvSpPr>
          <p:nvPr/>
        </p:nvSpPr>
        <p:spPr>
          <a:xfrm>
            <a:off x="10261600" y="-55857"/>
            <a:ext cx="1970202" cy="449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solidFill>
                <a:latin typeface="Aileron Heavy" panose="00000A00000000000000" pitchFamily="50" charset="0"/>
              </a:rPr>
              <a:t>CHALLENGES</a:t>
            </a:r>
          </a:p>
        </p:txBody>
      </p:sp>
      <p:sp>
        <p:nvSpPr>
          <p:cNvPr id="5" name="TextBox 4"/>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18</a:t>
            </a:r>
            <a:r>
              <a:rPr lang="en-US" dirty="0"/>
              <a:t>|</a:t>
            </a:r>
            <a:r>
              <a:rPr lang="en-US" dirty="0">
                <a:solidFill>
                  <a:schemeClr val="accent2"/>
                </a:solidFill>
              </a:rPr>
              <a:t>25</a:t>
            </a:r>
          </a:p>
        </p:txBody>
      </p:sp>
    </p:spTree>
    <p:extLst>
      <p:ext uri="{BB962C8B-B14F-4D97-AF65-F5344CB8AC3E}">
        <p14:creationId xmlns:p14="http://schemas.microsoft.com/office/powerpoint/2010/main" val="3427450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00553" y="3721100"/>
            <a:ext cx="2133600" cy="984885"/>
          </a:xfrm>
          <a:prstGeom prst="rect">
            <a:avLst/>
          </a:prstGeom>
          <a:noFill/>
        </p:spPr>
        <p:txBody>
          <a:bodyPr wrap="square" rtlCol="0">
            <a:spAutoFit/>
          </a:bodyPr>
          <a:lstStyle/>
          <a:p>
            <a:pPr algn="ctr"/>
            <a:r>
              <a:rPr lang="en-US" sz="4000" dirty="0">
                <a:solidFill>
                  <a:srgbClr val="C00000"/>
                </a:solidFill>
              </a:rPr>
              <a:t>538</a:t>
            </a:r>
            <a:r>
              <a:rPr lang="en-US" dirty="0">
                <a:solidFill>
                  <a:srgbClr val="C00000"/>
                </a:solidFill>
              </a:rPr>
              <a:t> </a:t>
            </a:r>
          </a:p>
          <a:p>
            <a:pPr algn="ctr"/>
            <a:r>
              <a:rPr lang="en-US" dirty="0">
                <a:solidFill>
                  <a:srgbClr val="C00000"/>
                </a:solidFill>
              </a:rPr>
              <a:t>Page specification</a:t>
            </a:r>
          </a:p>
        </p:txBody>
      </p:sp>
      <p:sp>
        <p:nvSpPr>
          <p:cNvPr id="4" name="Title 11"/>
          <p:cNvSpPr txBox="1">
            <a:spLocks/>
          </p:cNvSpPr>
          <p:nvPr/>
        </p:nvSpPr>
        <p:spPr>
          <a:xfrm>
            <a:off x="10107079" y="0"/>
            <a:ext cx="1970202" cy="449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solidFill>
                <a:latin typeface="Aileron Heavy" panose="00000A00000000000000" pitchFamily="50" charset="0"/>
              </a:rPr>
              <a:t>CHALLENGES</a:t>
            </a:r>
          </a:p>
        </p:txBody>
      </p:sp>
      <p:sp>
        <p:nvSpPr>
          <p:cNvPr id="5" name="TextBox 4"/>
          <p:cNvSpPr txBox="1"/>
          <p:nvPr/>
        </p:nvSpPr>
        <p:spPr>
          <a:xfrm>
            <a:off x="11510128" y="6464691"/>
            <a:ext cx="782425" cy="369332"/>
          </a:xfrm>
          <a:prstGeom prst="rect">
            <a:avLst/>
          </a:prstGeom>
          <a:noFill/>
        </p:spPr>
        <p:txBody>
          <a:bodyPr wrap="square" rtlCol="0">
            <a:spAutoFit/>
          </a:bodyPr>
          <a:lstStyle/>
          <a:p>
            <a:r>
              <a:rPr lang="en-US" dirty="0">
                <a:solidFill>
                  <a:schemeClr val="accent4"/>
                </a:solidFill>
              </a:rPr>
              <a:t>19</a:t>
            </a:r>
            <a:r>
              <a:rPr lang="en-US" dirty="0"/>
              <a:t>|</a:t>
            </a:r>
            <a:r>
              <a:rPr lang="en-US" dirty="0">
                <a:solidFill>
                  <a:schemeClr val="accent2"/>
                </a:solidFill>
              </a:rPr>
              <a:t>25</a:t>
            </a:r>
          </a:p>
        </p:txBody>
      </p:sp>
    </p:spTree>
    <p:extLst>
      <p:ext uri="{BB962C8B-B14F-4D97-AF65-F5344CB8AC3E}">
        <p14:creationId xmlns:p14="http://schemas.microsoft.com/office/powerpoint/2010/main" val="980713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TextBox 4"/>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20</a:t>
            </a:r>
            <a:r>
              <a:rPr lang="en-US" dirty="0"/>
              <a:t>|</a:t>
            </a:r>
            <a:r>
              <a:rPr lang="en-US" dirty="0">
                <a:solidFill>
                  <a:schemeClr val="accent2"/>
                </a:solidFill>
              </a:rPr>
              <a:t>25</a:t>
            </a:r>
          </a:p>
        </p:txBody>
      </p:sp>
      <p:sp>
        <p:nvSpPr>
          <p:cNvPr id="7" name="Content Placeholder 2"/>
          <p:cNvSpPr txBox="1">
            <a:spLocks/>
          </p:cNvSpPr>
          <p:nvPr/>
        </p:nvSpPr>
        <p:spPr>
          <a:xfrm>
            <a:off x="355600" y="459333"/>
            <a:ext cx="6541680" cy="468130"/>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Aileron" panose="00000500000000000000" pitchFamily="50" charset="0"/>
              </a:rPr>
              <a:t>BPMN 2.0 XMLs of Different Modelers</a:t>
            </a:r>
          </a:p>
        </p:txBody>
      </p:sp>
      <p:pic>
        <p:nvPicPr>
          <p:cNvPr id="8" name="Picture 7"/>
          <p:cNvPicPr>
            <a:picLocks noChangeAspect="1"/>
          </p:cNvPicPr>
          <p:nvPr/>
        </p:nvPicPr>
        <p:blipFill>
          <a:blip r:embed="rId3"/>
          <a:stretch>
            <a:fillRect/>
          </a:stretch>
        </p:blipFill>
        <p:spPr>
          <a:xfrm>
            <a:off x="699134" y="4349932"/>
            <a:ext cx="9239250" cy="1868351"/>
          </a:xfrm>
          <a:prstGeom prst="rect">
            <a:avLst/>
          </a:prstGeom>
        </p:spPr>
      </p:pic>
      <p:pic>
        <p:nvPicPr>
          <p:cNvPr id="9" name="Picture 8"/>
          <p:cNvPicPr>
            <a:picLocks noChangeAspect="1"/>
          </p:cNvPicPr>
          <p:nvPr/>
        </p:nvPicPr>
        <p:blipFill>
          <a:blip r:embed="rId4"/>
          <a:stretch>
            <a:fillRect/>
          </a:stretch>
        </p:blipFill>
        <p:spPr>
          <a:xfrm>
            <a:off x="699134" y="1136469"/>
            <a:ext cx="9239250" cy="3004457"/>
          </a:xfrm>
          <a:prstGeom prst="rect">
            <a:avLst/>
          </a:prstGeom>
        </p:spPr>
      </p:pic>
      <p:sp>
        <p:nvSpPr>
          <p:cNvPr id="10" name="Content Placeholder 2"/>
          <p:cNvSpPr txBox="1">
            <a:spLocks/>
          </p:cNvSpPr>
          <p:nvPr/>
        </p:nvSpPr>
        <p:spPr>
          <a:xfrm>
            <a:off x="10090331" y="5097345"/>
            <a:ext cx="2101669" cy="439855"/>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Aileron" panose="00000500000000000000" pitchFamily="50" charset="0"/>
              </a:rPr>
              <a:t>Bonita</a:t>
            </a:r>
          </a:p>
        </p:txBody>
      </p:sp>
      <p:sp>
        <p:nvSpPr>
          <p:cNvPr id="12" name="Content Placeholder 2"/>
          <p:cNvSpPr txBox="1">
            <a:spLocks/>
          </p:cNvSpPr>
          <p:nvPr/>
        </p:nvSpPr>
        <p:spPr>
          <a:xfrm>
            <a:off x="10090331" y="2638697"/>
            <a:ext cx="2101669" cy="34580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latin typeface="Aileron" panose="00000500000000000000" pitchFamily="50" charset="0"/>
              </a:rPr>
              <a:t>Trisotech</a:t>
            </a:r>
            <a:r>
              <a:rPr lang="en-US" sz="2000" dirty="0">
                <a:latin typeface="Aileron" panose="00000500000000000000" pitchFamily="50" charset="0"/>
              </a:rPr>
              <a:t> BPM</a:t>
            </a:r>
          </a:p>
        </p:txBody>
      </p:sp>
      <p:sp>
        <p:nvSpPr>
          <p:cNvPr id="13" name="Title 11"/>
          <p:cNvSpPr txBox="1">
            <a:spLocks/>
          </p:cNvSpPr>
          <p:nvPr/>
        </p:nvSpPr>
        <p:spPr>
          <a:xfrm>
            <a:off x="10221798" y="0"/>
            <a:ext cx="1970202" cy="449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solidFill>
                <a:latin typeface="Aileron Heavy" panose="00000A00000000000000" pitchFamily="50" charset="0"/>
              </a:rPr>
              <a:t>CHALLENGES</a:t>
            </a:r>
          </a:p>
        </p:txBody>
      </p:sp>
    </p:spTree>
    <p:extLst>
      <p:ext uri="{BB962C8B-B14F-4D97-AF65-F5344CB8AC3E}">
        <p14:creationId xmlns:p14="http://schemas.microsoft.com/office/powerpoint/2010/main" val="2929346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70481" y="446405"/>
            <a:ext cx="4140200" cy="864235"/>
          </a:xfrm>
        </p:spPr>
        <p:txBody>
          <a:bodyPr/>
          <a:lstStyle/>
          <a:p>
            <a:r>
              <a:rPr lang="en-US" dirty="0">
                <a:solidFill>
                  <a:schemeClr val="accent1"/>
                </a:solidFill>
                <a:latin typeface="Aileron" panose="00000500000000000000" pitchFamily="50" charset="0"/>
              </a:rPr>
              <a:t>PIF Constraints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0481" y="1532394"/>
            <a:ext cx="6632314" cy="4644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11"/>
          <p:cNvSpPr txBox="1">
            <a:spLocks/>
          </p:cNvSpPr>
          <p:nvPr/>
        </p:nvSpPr>
        <p:spPr>
          <a:xfrm>
            <a:off x="10261600" y="-55857"/>
            <a:ext cx="1970202" cy="449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solidFill>
                <a:latin typeface="Aileron Heavy" panose="00000A00000000000000" pitchFamily="50" charset="0"/>
              </a:rPr>
              <a:t>CHALLENGES</a:t>
            </a:r>
          </a:p>
        </p:txBody>
      </p:sp>
      <p:sp>
        <p:nvSpPr>
          <p:cNvPr id="6" name="TextBox 5"/>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21</a:t>
            </a:r>
            <a:r>
              <a:rPr lang="en-US" dirty="0"/>
              <a:t>|</a:t>
            </a:r>
            <a:r>
              <a:rPr lang="en-US" dirty="0">
                <a:solidFill>
                  <a:schemeClr val="accent2"/>
                </a:solidFill>
              </a:rPr>
              <a:t>25</a:t>
            </a:r>
          </a:p>
        </p:txBody>
      </p:sp>
    </p:spTree>
    <p:extLst>
      <p:ext uri="{BB962C8B-B14F-4D97-AF65-F5344CB8AC3E}">
        <p14:creationId xmlns:p14="http://schemas.microsoft.com/office/powerpoint/2010/main" val="741095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alpha val="85000"/>
          </a:schemeClr>
        </a:solidFill>
        <a:effectLst/>
      </p:bgPr>
    </p:bg>
    <p:spTree>
      <p:nvGrpSpPr>
        <p:cNvPr id="1" name=""/>
        <p:cNvGrpSpPr/>
        <p:nvPr/>
      </p:nvGrpSpPr>
      <p:grpSpPr>
        <a:xfrm>
          <a:off x="0" y="0"/>
          <a:ext cx="0" cy="0"/>
          <a:chOff x="0" y="0"/>
          <a:chExt cx="0" cy="0"/>
        </a:xfrm>
      </p:grpSpPr>
      <p:sp>
        <p:nvSpPr>
          <p:cNvPr id="6" name="Title 11"/>
          <p:cNvSpPr txBox="1">
            <a:spLocks/>
          </p:cNvSpPr>
          <p:nvPr/>
        </p:nvSpPr>
        <p:spPr>
          <a:xfrm>
            <a:off x="10261600" y="-55857"/>
            <a:ext cx="1970202" cy="449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solidFill>
                <a:latin typeface="Aileron Heavy" panose="00000A00000000000000" pitchFamily="50" charset="0"/>
              </a:rPr>
              <a:t>CHALLENGES</a:t>
            </a:r>
          </a:p>
        </p:txBody>
      </p:sp>
      <p:sp>
        <p:nvSpPr>
          <p:cNvPr id="7" name="Content Placeholder 2"/>
          <p:cNvSpPr txBox="1">
            <a:spLocks/>
          </p:cNvSpPr>
          <p:nvPr/>
        </p:nvSpPr>
        <p:spPr>
          <a:xfrm>
            <a:off x="10090331" y="1005664"/>
            <a:ext cx="2101669" cy="373523"/>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Aileron" panose="00000500000000000000" pitchFamily="50" charset="0"/>
              </a:rPr>
              <a:t>BPMN 2.0</a:t>
            </a:r>
          </a:p>
        </p:txBody>
      </p:sp>
      <p:sp>
        <p:nvSpPr>
          <p:cNvPr id="8" name="Content Placeholder 2"/>
          <p:cNvSpPr txBox="1">
            <a:spLocks/>
          </p:cNvSpPr>
          <p:nvPr/>
        </p:nvSpPr>
        <p:spPr>
          <a:xfrm>
            <a:off x="10130133" y="4118989"/>
            <a:ext cx="2101669" cy="374136"/>
          </a:xfrm>
          <a:prstGeom prst="rect">
            <a:avLst/>
          </a:prstGeom>
          <a:solidFill>
            <a:schemeClr val="accent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Aileron" panose="00000500000000000000" pitchFamily="50" charset="0"/>
              </a:rPr>
              <a:t>PIF</a:t>
            </a:r>
          </a:p>
        </p:txBody>
      </p:sp>
      <p:sp>
        <p:nvSpPr>
          <p:cNvPr id="9" name="TextBox 8"/>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22</a:t>
            </a:r>
            <a:r>
              <a:rPr lang="en-US" dirty="0"/>
              <a:t>|</a:t>
            </a:r>
            <a:r>
              <a:rPr lang="en-US" dirty="0">
                <a:solidFill>
                  <a:schemeClr val="accent2"/>
                </a:solidFill>
              </a:rPr>
              <a:t>25</a:t>
            </a:r>
          </a:p>
        </p:txBody>
      </p:sp>
      <p:pic>
        <p:nvPicPr>
          <p:cNvPr id="2" name="Picture 1"/>
          <p:cNvPicPr>
            <a:picLocks noChangeAspect="1"/>
          </p:cNvPicPr>
          <p:nvPr/>
        </p:nvPicPr>
        <p:blipFill>
          <a:blip r:embed="rId3"/>
          <a:stretch>
            <a:fillRect/>
          </a:stretch>
        </p:blipFill>
        <p:spPr>
          <a:xfrm>
            <a:off x="1325880" y="393405"/>
            <a:ext cx="8384901" cy="1505209"/>
          </a:xfrm>
          <a:prstGeom prst="rect">
            <a:avLst/>
          </a:prstGeom>
        </p:spPr>
      </p:pic>
      <p:pic>
        <p:nvPicPr>
          <p:cNvPr id="3" name="Picture 2"/>
          <p:cNvPicPr>
            <a:picLocks noChangeAspect="1"/>
          </p:cNvPicPr>
          <p:nvPr/>
        </p:nvPicPr>
        <p:blipFill>
          <a:blip r:embed="rId4"/>
          <a:stretch>
            <a:fillRect/>
          </a:stretch>
        </p:blipFill>
        <p:spPr>
          <a:xfrm>
            <a:off x="1382529" y="2234693"/>
            <a:ext cx="8328252" cy="4142728"/>
          </a:xfrm>
          <a:prstGeom prst="rect">
            <a:avLst/>
          </a:prstGeom>
        </p:spPr>
      </p:pic>
    </p:spTree>
    <p:extLst>
      <p:ext uri="{BB962C8B-B14F-4D97-AF65-F5344CB8AC3E}">
        <p14:creationId xmlns:p14="http://schemas.microsoft.com/office/powerpoint/2010/main" val="2432815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60765" y="3726181"/>
            <a:ext cx="2554128" cy="2256971"/>
          </a:xfrm>
        </p:spPr>
        <p:txBody>
          <a:bodyPr>
            <a:normAutofit/>
          </a:bodyPr>
          <a:lstStyle/>
          <a:p>
            <a:pPr algn="ctr"/>
            <a:r>
              <a:rPr lang="en-US" sz="8000" dirty="0">
                <a:solidFill>
                  <a:schemeClr val="accent4"/>
                </a:solidFill>
                <a:latin typeface="Aileron Heavy" panose="00000A00000000000000" pitchFamily="50" charset="0"/>
              </a:rPr>
              <a:t>30+</a:t>
            </a:r>
            <a:r>
              <a:rPr lang="en-US" sz="5400" dirty="0">
                <a:solidFill>
                  <a:schemeClr val="accent4"/>
                </a:solidFill>
                <a:latin typeface="Aileron Heavy" panose="00000A00000000000000" pitchFamily="50" charset="0"/>
              </a:rPr>
              <a:t> </a:t>
            </a:r>
            <a:r>
              <a:rPr lang="en-US" sz="2400" dirty="0">
                <a:solidFill>
                  <a:schemeClr val="accent3">
                    <a:lumMod val="25000"/>
                  </a:schemeClr>
                </a:solidFill>
                <a:latin typeface="Aileron" panose="00000500000000000000" pitchFamily="50" charset="0"/>
              </a:rPr>
              <a:t>Modelling tools</a:t>
            </a:r>
            <a:endParaRPr lang="en-US" sz="3600" dirty="0">
              <a:solidFill>
                <a:schemeClr val="accent3">
                  <a:lumMod val="25000"/>
                </a:schemeClr>
              </a:solidFill>
              <a:latin typeface="Aileron" panose="00000500000000000000" pitchFamily="50"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1619" y="2721801"/>
            <a:ext cx="4623366" cy="260598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1864" y="928323"/>
            <a:ext cx="1720969" cy="81668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5328" y="205048"/>
            <a:ext cx="1846272" cy="184627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90855" y="4062763"/>
            <a:ext cx="3401977" cy="273328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6800" y="2239677"/>
            <a:ext cx="3214540" cy="934284"/>
          </a:xfrm>
          <a:prstGeom prst="rect">
            <a:avLst/>
          </a:prstGeom>
        </p:spPr>
      </p:pic>
      <p:sp>
        <p:nvSpPr>
          <p:cNvPr id="9" name="Title 11"/>
          <p:cNvSpPr txBox="1">
            <a:spLocks/>
          </p:cNvSpPr>
          <p:nvPr/>
        </p:nvSpPr>
        <p:spPr>
          <a:xfrm>
            <a:off x="10261600" y="-55857"/>
            <a:ext cx="1970202" cy="449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4"/>
                </a:solidFill>
                <a:latin typeface="Aileron Heavy" panose="00000A00000000000000" pitchFamily="50" charset="0"/>
              </a:rPr>
              <a:t>CHALLENGES</a:t>
            </a:r>
          </a:p>
        </p:txBody>
      </p:sp>
      <p:sp>
        <p:nvSpPr>
          <p:cNvPr id="10" name="TextBox 9"/>
          <p:cNvSpPr txBox="1"/>
          <p:nvPr/>
        </p:nvSpPr>
        <p:spPr>
          <a:xfrm>
            <a:off x="11510128" y="6464691"/>
            <a:ext cx="782425" cy="369332"/>
          </a:xfrm>
          <a:prstGeom prst="rect">
            <a:avLst/>
          </a:prstGeom>
          <a:noFill/>
        </p:spPr>
        <p:txBody>
          <a:bodyPr wrap="square" rtlCol="0">
            <a:spAutoFit/>
          </a:bodyPr>
          <a:lstStyle/>
          <a:p>
            <a:r>
              <a:rPr lang="en-US" dirty="0">
                <a:solidFill>
                  <a:schemeClr val="accent4"/>
                </a:solidFill>
              </a:rPr>
              <a:t>23</a:t>
            </a:r>
            <a:r>
              <a:rPr lang="en-US" dirty="0"/>
              <a:t>|</a:t>
            </a:r>
            <a:r>
              <a:rPr lang="en-US" dirty="0">
                <a:solidFill>
                  <a:schemeClr val="accent2"/>
                </a:solidFill>
              </a:rPr>
              <a:t>25</a:t>
            </a:r>
          </a:p>
        </p:txBody>
      </p:sp>
      <p:sp>
        <p:nvSpPr>
          <p:cNvPr id="11" name="Title 1"/>
          <p:cNvSpPr txBox="1">
            <a:spLocks/>
          </p:cNvSpPr>
          <p:nvPr/>
        </p:nvSpPr>
        <p:spPr>
          <a:xfrm>
            <a:off x="-1" y="1098179"/>
            <a:ext cx="5316583" cy="769190"/>
          </a:xfrm>
          <a:prstGeom prst="rect">
            <a:avLst/>
          </a:prstGeom>
          <a:solidFill>
            <a:schemeClr val="accent4">
              <a:alpha val="74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1"/>
                </a:solidFill>
                <a:latin typeface="Aileron" panose="00000500000000000000" pitchFamily="50" charset="0"/>
              </a:rPr>
              <a:t>	Integration Challenges</a:t>
            </a:r>
          </a:p>
        </p:txBody>
      </p:sp>
      <p:sp>
        <p:nvSpPr>
          <p:cNvPr id="12" name="Content Placeholder 2"/>
          <p:cNvSpPr txBox="1">
            <a:spLocks/>
          </p:cNvSpPr>
          <p:nvPr/>
        </p:nvSpPr>
        <p:spPr>
          <a:xfrm>
            <a:off x="0" y="2063703"/>
            <a:ext cx="8490857" cy="481874"/>
          </a:xfrm>
          <a:prstGeom prst="rect">
            <a:avLst/>
          </a:prstGeom>
          <a:solidFill>
            <a:schemeClr val="accent4"/>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3"/>
                </a:solidFill>
                <a:latin typeface="Aileron" panose="00000500000000000000" pitchFamily="50" charset="0"/>
              </a:rPr>
              <a:t>	Components built on different platforms</a:t>
            </a:r>
          </a:p>
          <a:p>
            <a:pPr marL="0" indent="0">
              <a:buFont typeface="Arial" panose="020B0604020202020204" pitchFamily="34" charset="0"/>
              <a:buNone/>
            </a:pPr>
            <a:endParaRPr lang="en-US" sz="3200" dirty="0">
              <a:solidFill>
                <a:schemeClr val="accent3"/>
              </a:solidFill>
              <a:latin typeface="Aileron" panose="00000500000000000000" pitchFamily="50" charset="0"/>
            </a:endParaRPr>
          </a:p>
        </p:txBody>
      </p:sp>
      <p:sp>
        <p:nvSpPr>
          <p:cNvPr id="13" name="Content Placeholder 2"/>
          <p:cNvSpPr txBox="1">
            <a:spLocks/>
          </p:cNvSpPr>
          <p:nvPr/>
        </p:nvSpPr>
        <p:spPr>
          <a:xfrm>
            <a:off x="-1" y="2808509"/>
            <a:ext cx="5447212" cy="444137"/>
          </a:xfrm>
          <a:prstGeom prst="rect">
            <a:avLst/>
          </a:prstGeom>
          <a:solidFill>
            <a:schemeClr val="accent4"/>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4"/>
                </a:solidFill>
                <a:latin typeface="Aileron" panose="00000500000000000000" pitchFamily="50" charset="0"/>
              </a:rPr>
              <a:t>	</a:t>
            </a:r>
            <a:r>
              <a:rPr lang="en-US" sz="3200" dirty="0">
                <a:solidFill>
                  <a:schemeClr val="accent3"/>
                </a:solidFill>
                <a:latin typeface="Aileron" panose="00000500000000000000" pitchFamily="50" charset="0"/>
              </a:rPr>
              <a:t>OS Compatibility issues</a:t>
            </a:r>
          </a:p>
        </p:txBody>
      </p:sp>
    </p:spTree>
    <p:extLst>
      <p:ext uri="{BB962C8B-B14F-4D97-AF65-F5344CB8AC3E}">
        <p14:creationId xmlns:p14="http://schemas.microsoft.com/office/powerpoint/2010/main" val="564250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t="-13000" b="-13000"/>
          </a:stretch>
        </a:blip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4">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0" y="1825626"/>
            <a:ext cx="4988560" cy="466440"/>
          </a:xfrm>
          <a:solidFill>
            <a:schemeClr val="accent2"/>
          </a:solidFill>
        </p:spPr>
        <p:txBody>
          <a:bodyPr>
            <a:noAutofit/>
          </a:bodyPr>
          <a:lstStyle/>
          <a:p>
            <a:pPr marL="0" indent="0">
              <a:buNone/>
            </a:pPr>
            <a:r>
              <a:rPr lang="en-US" sz="3200" dirty="0">
                <a:solidFill>
                  <a:schemeClr val="bg1"/>
                </a:solidFill>
                <a:latin typeface="Aileron" panose="00000500000000000000" pitchFamily="50" charset="0"/>
              </a:rPr>
              <a:t>	Make PIF extensible</a:t>
            </a:r>
          </a:p>
        </p:txBody>
      </p:sp>
      <p:sp>
        <p:nvSpPr>
          <p:cNvPr id="4" name="Title 1"/>
          <p:cNvSpPr txBox="1">
            <a:spLocks/>
          </p:cNvSpPr>
          <p:nvPr/>
        </p:nvSpPr>
        <p:spPr>
          <a:xfrm>
            <a:off x="924561" y="669925"/>
            <a:ext cx="4140200" cy="864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ileron" panose="00000500000000000000" pitchFamily="50" charset="0"/>
              </a:rPr>
              <a:t>Road Ahead</a:t>
            </a:r>
          </a:p>
        </p:txBody>
      </p:sp>
      <p:sp>
        <p:nvSpPr>
          <p:cNvPr id="7" name="TextBox 6"/>
          <p:cNvSpPr txBox="1"/>
          <p:nvPr/>
        </p:nvSpPr>
        <p:spPr>
          <a:xfrm>
            <a:off x="0" y="3626193"/>
            <a:ext cx="11440160" cy="584775"/>
          </a:xfrm>
          <a:prstGeom prst="rect">
            <a:avLst/>
          </a:prstGeom>
          <a:solidFill>
            <a:schemeClr val="accent2"/>
          </a:solidFill>
        </p:spPr>
        <p:txBody>
          <a:bodyPr wrap="square" rtlCol="0">
            <a:spAutoFit/>
          </a:bodyPr>
          <a:lstStyle/>
          <a:p>
            <a:r>
              <a:rPr lang="en-US" sz="3200" dirty="0">
                <a:solidFill>
                  <a:schemeClr val="bg1"/>
                </a:solidFill>
                <a:latin typeface="Aileron" panose="00000500000000000000" pitchFamily="50" charset="0"/>
              </a:rPr>
              <a:t>	Host comparison service on cloud for wider adoption</a:t>
            </a:r>
          </a:p>
        </p:txBody>
      </p:sp>
      <p:sp>
        <p:nvSpPr>
          <p:cNvPr id="8" name="TextBox 7"/>
          <p:cNvSpPr txBox="1"/>
          <p:nvPr/>
        </p:nvSpPr>
        <p:spPr>
          <a:xfrm>
            <a:off x="0" y="2645121"/>
            <a:ext cx="10210800" cy="584775"/>
          </a:xfrm>
          <a:prstGeom prst="rect">
            <a:avLst/>
          </a:prstGeom>
          <a:solidFill>
            <a:schemeClr val="accent2"/>
          </a:solidFill>
        </p:spPr>
        <p:txBody>
          <a:bodyPr wrap="square" rtlCol="0">
            <a:spAutoFit/>
          </a:bodyPr>
          <a:lstStyle/>
          <a:p>
            <a:r>
              <a:rPr lang="en-US" sz="3200" dirty="0">
                <a:solidFill>
                  <a:schemeClr val="bg1"/>
                </a:solidFill>
                <a:latin typeface="Aileron" panose="00000500000000000000" pitchFamily="50" charset="0"/>
              </a:rPr>
              <a:t>	Counterexample  to BPMN reverse transformation</a:t>
            </a:r>
          </a:p>
        </p:txBody>
      </p:sp>
      <p:grpSp>
        <p:nvGrpSpPr>
          <p:cNvPr id="9" name="Shape 840"/>
          <p:cNvGrpSpPr/>
          <p:nvPr/>
        </p:nvGrpSpPr>
        <p:grpSpPr>
          <a:xfrm>
            <a:off x="340259" y="904240"/>
            <a:ext cx="614782" cy="369220"/>
            <a:chOff x="531800" y="5071350"/>
            <a:chExt cx="529750" cy="292900"/>
          </a:xfrm>
          <a:noFill/>
        </p:grpSpPr>
        <p:sp>
          <p:nvSpPr>
            <p:cNvPr id="10" name="Shape 841"/>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grpFill/>
            <a:ln w="2222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842"/>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grpFill/>
            <a:ln w="2222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843"/>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grpFill/>
            <a:ln w="2222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Shape 844"/>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grpFill/>
            <a:ln w="2222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 name="Shape 845"/>
            <p:cNvSpPr/>
            <p:nvPr/>
          </p:nvSpPr>
          <p:spPr>
            <a:xfrm>
              <a:off x="676100" y="5071350"/>
              <a:ext cx="86500" cy="7325"/>
            </a:xfrm>
            <a:custGeom>
              <a:avLst/>
              <a:gdLst/>
              <a:ahLst/>
              <a:cxnLst/>
              <a:rect l="0" t="0" r="0" b="0"/>
              <a:pathLst>
                <a:path w="3460" h="293" fill="none" extrusionOk="0">
                  <a:moveTo>
                    <a:pt x="1" y="1"/>
                  </a:moveTo>
                  <a:lnTo>
                    <a:pt x="3459" y="293"/>
                  </a:lnTo>
                </a:path>
              </a:pathLst>
            </a:custGeom>
            <a:grpFill/>
            <a:ln w="2222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 name="Shape 846"/>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grpFill/>
            <a:ln w="2222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 name="Shape 847"/>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grpFill/>
            <a:ln w="2222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17" name="TextBox 16"/>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24</a:t>
            </a:r>
            <a:r>
              <a:rPr lang="en-US" dirty="0"/>
              <a:t>|</a:t>
            </a:r>
            <a:r>
              <a:rPr lang="en-US" dirty="0">
                <a:solidFill>
                  <a:schemeClr val="accent2"/>
                </a:solidFill>
              </a:rPr>
              <a:t>25</a:t>
            </a:r>
          </a:p>
        </p:txBody>
      </p:sp>
    </p:spTree>
    <p:extLst>
      <p:ext uri="{BB962C8B-B14F-4D97-AF65-F5344CB8AC3E}">
        <p14:creationId xmlns:p14="http://schemas.microsoft.com/office/powerpoint/2010/main" val="1642618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alpha val="71000"/>
          </a:schemeClr>
        </a:solidFill>
        <a:effectLst/>
      </p:bgPr>
    </p:bg>
    <p:spTree>
      <p:nvGrpSpPr>
        <p:cNvPr id="1" name=""/>
        <p:cNvGrpSpPr/>
        <p:nvPr/>
      </p:nvGrpSpPr>
      <p:grpSpPr>
        <a:xfrm>
          <a:off x="0" y="0"/>
          <a:ext cx="0" cy="0"/>
          <a:chOff x="0" y="0"/>
          <a:chExt cx="0" cy="0"/>
        </a:xfrm>
      </p:grpSpPr>
      <p:pic>
        <p:nvPicPr>
          <p:cNvPr id="10" name="Picture 6" descr="stamp-effect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36995">
            <a:off x="880680" y="5281461"/>
            <a:ext cx="1839237" cy="1082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23085" y="1239322"/>
            <a:ext cx="7957995" cy="4602044"/>
          </a:xfrm>
        </p:spPr>
      </p:pic>
      <p:sp>
        <p:nvSpPr>
          <p:cNvPr id="6" name="TextBox 5"/>
          <p:cNvSpPr txBox="1"/>
          <p:nvPr/>
        </p:nvSpPr>
        <p:spPr>
          <a:xfrm>
            <a:off x="1362908" y="447040"/>
            <a:ext cx="8939307" cy="646331"/>
          </a:xfrm>
          <a:prstGeom prst="rect">
            <a:avLst/>
          </a:prstGeom>
          <a:noFill/>
        </p:spPr>
        <p:txBody>
          <a:bodyPr wrap="none" rtlCol="0">
            <a:spAutoFit/>
          </a:bodyPr>
          <a:lstStyle/>
          <a:p>
            <a:r>
              <a:rPr lang="en-US" sz="3600" dirty="0">
                <a:solidFill>
                  <a:schemeClr val="accent3"/>
                </a:solidFill>
                <a:latin typeface="Aileron SemiBold" panose="00000700000000000000" pitchFamily="50" charset="0"/>
              </a:rPr>
              <a:t>Business Process Model Notation (BPMN)</a:t>
            </a:r>
          </a:p>
        </p:txBody>
      </p:sp>
      <p:sp>
        <p:nvSpPr>
          <p:cNvPr id="9" name="AutoShape 5"/>
          <p:cNvSpPr>
            <a:spLocks noChangeArrowheads="1"/>
          </p:cNvSpPr>
          <p:nvPr/>
        </p:nvSpPr>
        <p:spPr bwMode="auto">
          <a:xfrm rot="20472541">
            <a:off x="1001405" y="5313588"/>
            <a:ext cx="1643360" cy="877694"/>
          </a:xfrm>
          <a:prstGeom prst="roundRect">
            <a:avLst>
              <a:gd name="adj" fmla="val 16667"/>
            </a:avLst>
          </a:prstGeom>
          <a:noFill/>
          <a:ln w="152400">
            <a:solidFill>
              <a:srgbClr val="99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1200" b="1" dirty="0">
                <a:solidFill>
                  <a:srgbClr val="990033"/>
                </a:solidFill>
              </a:rPr>
              <a:t>OMG STANDARD</a:t>
            </a:r>
          </a:p>
        </p:txBody>
      </p:sp>
      <p:sp>
        <p:nvSpPr>
          <p:cNvPr id="7" name="TextBox 6"/>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2</a:t>
            </a:r>
            <a:r>
              <a:rPr lang="en-US" dirty="0"/>
              <a:t>|</a:t>
            </a:r>
            <a:r>
              <a:rPr lang="en-US" dirty="0">
                <a:solidFill>
                  <a:schemeClr val="accent2"/>
                </a:solidFill>
              </a:rPr>
              <a:t>25</a:t>
            </a:r>
          </a:p>
        </p:txBody>
      </p:sp>
    </p:spTree>
    <p:extLst>
      <p:ext uri="{BB962C8B-B14F-4D97-AF65-F5344CB8AC3E}">
        <p14:creationId xmlns:p14="http://schemas.microsoft.com/office/powerpoint/2010/main" val="388533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alpha val="57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latin typeface="Aileron" panose="00000500000000000000" pitchFamily="50" charset="0"/>
              </a:rPr>
              <a:t>Recap Goals</a:t>
            </a:r>
          </a:p>
        </p:txBody>
      </p:sp>
      <p:sp>
        <p:nvSpPr>
          <p:cNvPr id="4" name="TextBox 3"/>
          <p:cNvSpPr txBox="1"/>
          <p:nvPr/>
        </p:nvSpPr>
        <p:spPr>
          <a:xfrm>
            <a:off x="0" y="1915394"/>
            <a:ext cx="5923280" cy="584775"/>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Study of existing modelers </a:t>
            </a:r>
          </a:p>
        </p:txBody>
      </p:sp>
      <p:sp>
        <p:nvSpPr>
          <p:cNvPr id="5" name="TextBox 4"/>
          <p:cNvSpPr txBox="1"/>
          <p:nvPr/>
        </p:nvSpPr>
        <p:spPr>
          <a:xfrm>
            <a:off x="0" y="2777882"/>
            <a:ext cx="10546080" cy="1077218"/>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Develop an automated transformation from modeler 	format to PIF</a:t>
            </a:r>
          </a:p>
        </p:txBody>
      </p:sp>
      <p:sp>
        <p:nvSpPr>
          <p:cNvPr id="6" name="TextBox 5"/>
          <p:cNvSpPr txBox="1"/>
          <p:nvPr/>
        </p:nvSpPr>
        <p:spPr>
          <a:xfrm>
            <a:off x="0" y="4132813"/>
            <a:ext cx="10434320" cy="584775"/>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Integrate transformation and analysis to a GUI</a:t>
            </a:r>
          </a:p>
        </p:txBody>
      </p:sp>
      <p:sp>
        <p:nvSpPr>
          <p:cNvPr id="7" name="TextBox 6"/>
          <p:cNvSpPr txBox="1"/>
          <p:nvPr/>
        </p:nvSpPr>
        <p:spPr>
          <a:xfrm>
            <a:off x="0" y="4995301"/>
            <a:ext cx="10434320" cy="584775"/>
          </a:xfrm>
          <a:prstGeom prst="rect">
            <a:avLst/>
          </a:prstGeom>
          <a:solidFill>
            <a:schemeClr val="accent4"/>
          </a:solidFill>
        </p:spPr>
        <p:txBody>
          <a:bodyPr wrap="square" rtlCol="0">
            <a:spAutoFit/>
          </a:bodyPr>
          <a:lstStyle/>
          <a:p>
            <a:r>
              <a:rPr lang="en-US" sz="3200" dirty="0">
                <a:solidFill>
                  <a:schemeClr val="accent1"/>
                </a:solidFill>
                <a:latin typeface="Aileron" panose="00000500000000000000" pitchFamily="50" charset="0"/>
              </a:rPr>
              <a:t>	Validate the approach through real world examples</a:t>
            </a:r>
          </a:p>
        </p:txBody>
      </p:sp>
      <p:grpSp>
        <p:nvGrpSpPr>
          <p:cNvPr id="40" name="Shape 752"/>
          <p:cNvGrpSpPr/>
          <p:nvPr/>
        </p:nvGrpSpPr>
        <p:grpSpPr>
          <a:xfrm>
            <a:off x="222852" y="827632"/>
            <a:ext cx="598860" cy="441000"/>
            <a:chOff x="5973900" y="318475"/>
            <a:chExt cx="401900" cy="380575"/>
          </a:xfrm>
        </p:grpSpPr>
        <p:sp>
          <p:nvSpPr>
            <p:cNvPr id="41" name="Shape 753"/>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2" name="Shape 754"/>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3" name="Shape 755"/>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4" name="Shape 756"/>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5" name="Shape 757"/>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 name="Shape 758"/>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 name="Shape 759"/>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8" name="Shape 760"/>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 name="Shape 761"/>
            <p:cNvSpPr/>
            <p:nvPr/>
          </p:nvSpPr>
          <p:spPr>
            <a:xfrm>
              <a:off x="6024450" y="573000"/>
              <a:ext cx="300800" cy="25"/>
            </a:xfrm>
            <a:custGeom>
              <a:avLst/>
              <a:gdLst/>
              <a:ahLst/>
              <a:cxnLst/>
              <a:rect l="0" t="0" r="0" b="0"/>
              <a:pathLst>
                <a:path w="12032" h="1" fill="none" extrusionOk="0">
                  <a:moveTo>
                    <a:pt x="0" y="0"/>
                  </a:moveTo>
                  <a:lnTo>
                    <a:pt x="12032" y="0"/>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0" name="Shape 762"/>
            <p:cNvSpPr/>
            <p:nvPr/>
          </p:nvSpPr>
          <p:spPr>
            <a:xfrm>
              <a:off x="6024450" y="514550"/>
              <a:ext cx="300800" cy="25"/>
            </a:xfrm>
            <a:custGeom>
              <a:avLst/>
              <a:gdLst/>
              <a:ahLst/>
              <a:cxnLst/>
              <a:rect l="0" t="0" r="0" b="0"/>
              <a:pathLst>
                <a:path w="12032" h="1" fill="none" extrusionOk="0">
                  <a:moveTo>
                    <a:pt x="0" y="0"/>
                  </a:moveTo>
                  <a:lnTo>
                    <a:pt x="12032" y="0"/>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1" name="Shape 763"/>
            <p:cNvSpPr/>
            <p:nvPr/>
          </p:nvSpPr>
          <p:spPr>
            <a:xfrm>
              <a:off x="6264950" y="456100"/>
              <a:ext cx="25" cy="175375"/>
            </a:xfrm>
            <a:custGeom>
              <a:avLst/>
              <a:gdLst/>
              <a:ahLst/>
              <a:cxnLst/>
              <a:rect l="0" t="0" r="0" b="0"/>
              <a:pathLst>
                <a:path w="1" h="7015" fill="none" extrusionOk="0">
                  <a:moveTo>
                    <a:pt x="1" y="0"/>
                  </a:moveTo>
                  <a:lnTo>
                    <a:pt x="1" y="7014"/>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2" name="Shape 764"/>
            <p:cNvSpPr/>
            <p:nvPr/>
          </p:nvSpPr>
          <p:spPr>
            <a:xfrm>
              <a:off x="6204675" y="456100"/>
              <a:ext cx="25" cy="175375"/>
            </a:xfrm>
            <a:custGeom>
              <a:avLst/>
              <a:gdLst/>
              <a:ahLst/>
              <a:cxnLst/>
              <a:rect l="0" t="0" r="0" b="0"/>
              <a:pathLst>
                <a:path w="1" h="7015" fill="none" extrusionOk="0">
                  <a:moveTo>
                    <a:pt x="0" y="0"/>
                  </a:moveTo>
                  <a:lnTo>
                    <a:pt x="0" y="7014"/>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3" name="Shape 765"/>
            <p:cNvSpPr/>
            <p:nvPr/>
          </p:nvSpPr>
          <p:spPr>
            <a:xfrm>
              <a:off x="6145000" y="456100"/>
              <a:ext cx="25" cy="175375"/>
            </a:xfrm>
            <a:custGeom>
              <a:avLst/>
              <a:gdLst/>
              <a:ahLst/>
              <a:cxnLst/>
              <a:rect l="0" t="0" r="0" b="0"/>
              <a:pathLst>
                <a:path w="1" h="7015" fill="none" extrusionOk="0">
                  <a:moveTo>
                    <a:pt x="1" y="0"/>
                  </a:moveTo>
                  <a:lnTo>
                    <a:pt x="1" y="7014"/>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4" name="Shape 766"/>
            <p:cNvSpPr/>
            <p:nvPr/>
          </p:nvSpPr>
          <p:spPr>
            <a:xfrm>
              <a:off x="6084725" y="456100"/>
              <a:ext cx="25" cy="175375"/>
            </a:xfrm>
            <a:custGeom>
              <a:avLst/>
              <a:gdLst/>
              <a:ahLst/>
              <a:cxnLst/>
              <a:rect l="0" t="0" r="0" b="0"/>
              <a:pathLst>
                <a:path w="1" h="7015" fill="none" extrusionOk="0">
                  <a:moveTo>
                    <a:pt x="1" y="0"/>
                  </a:moveTo>
                  <a:lnTo>
                    <a:pt x="1" y="7014"/>
                  </a:lnTo>
                </a:path>
              </a:pathLst>
            </a:custGeom>
            <a:noFill/>
            <a:ln w="15875" cap="rnd" cmpd="sng">
              <a:solidFill>
                <a:schemeClr val="bg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55" name="Shape 645"/>
          <p:cNvSpPr/>
          <p:nvPr/>
        </p:nvSpPr>
        <p:spPr>
          <a:xfrm>
            <a:off x="257552" y="2052847"/>
            <a:ext cx="381049" cy="34470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22225" cap="rnd" cmpd="sng">
            <a:solidFill>
              <a:srgbClr val="92D05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645"/>
          <p:cNvSpPr/>
          <p:nvPr/>
        </p:nvSpPr>
        <p:spPr>
          <a:xfrm>
            <a:off x="247699" y="2971364"/>
            <a:ext cx="381049" cy="34470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22225" cap="rnd" cmpd="sng">
            <a:solidFill>
              <a:srgbClr val="92D05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7" name="Shape 645"/>
          <p:cNvSpPr/>
          <p:nvPr/>
        </p:nvSpPr>
        <p:spPr>
          <a:xfrm>
            <a:off x="226327" y="4259258"/>
            <a:ext cx="381049" cy="34470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22225" cap="rnd" cmpd="sng">
            <a:solidFill>
              <a:srgbClr val="92D05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8" name="Shape 645"/>
          <p:cNvSpPr/>
          <p:nvPr/>
        </p:nvSpPr>
        <p:spPr>
          <a:xfrm>
            <a:off x="226327" y="5115335"/>
            <a:ext cx="381049" cy="34470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22225" cap="rnd" cmpd="sng">
            <a:solidFill>
              <a:srgbClr val="92D05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 name="TextBox 25"/>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25</a:t>
            </a:r>
            <a:r>
              <a:rPr lang="en-US" dirty="0"/>
              <a:t>|</a:t>
            </a:r>
            <a:r>
              <a:rPr lang="en-US" dirty="0">
                <a:solidFill>
                  <a:schemeClr val="accent2"/>
                </a:solidFill>
              </a:rPr>
              <a:t>25</a:t>
            </a:r>
          </a:p>
        </p:txBody>
      </p:sp>
    </p:spTree>
    <p:extLst>
      <p:ext uri="{BB962C8B-B14F-4D97-AF65-F5344CB8AC3E}">
        <p14:creationId xmlns:p14="http://schemas.microsoft.com/office/powerpoint/2010/main" val="3079092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2740025"/>
            <a:ext cx="12192000" cy="8642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solidFill>
                  <a:schemeClr val="accent1"/>
                </a:solidFill>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3237544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480061" y="123825"/>
            <a:ext cx="4140200" cy="864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ileron" panose="00000500000000000000" pitchFamily="50" charset="0"/>
              </a:rPr>
              <a:t>References</a:t>
            </a:r>
          </a:p>
        </p:txBody>
      </p:sp>
      <p:sp>
        <p:nvSpPr>
          <p:cNvPr id="7" name="TextBox 6"/>
          <p:cNvSpPr txBox="1"/>
          <p:nvPr/>
        </p:nvSpPr>
        <p:spPr>
          <a:xfrm>
            <a:off x="635000" y="856357"/>
            <a:ext cx="10591800" cy="6001643"/>
          </a:xfrm>
          <a:prstGeom prst="rect">
            <a:avLst/>
          </a:prstGeom>
          <a:noFill/>
        </p:spPr>
        <p:txBody>
          <a:bodyPr wrap="square" rtlCol="0">
            <a:spAutoFit/>
          </a:bodyPr>
          <a:lstStyle/>
          <a:p>
            <a:pPr>
              <a:lnSpc>
                <a:spcPct val="150000"/>
              </a:lnSpc>
            </a:pPr>
            <a:r>
              <a:rPr lang="en-US" sz="1600" dirty="0">
                <a:solidFill>
                  <a:schemeClr val="accent1"/>
                </a:solidFill>
                <a:latin typeface="Segoe UI" panose="020B0502040204020203" pitchFamily="34" charset="0"/>
                <a:cs typeface="Segoe UI" panose="020B0502040204020203" pitchFamily="34" charset="0"/>
              </a:rPr>
              <a:t>[App, 2016] Appian Business Process Definition.</a:t>
            </a:r>
          </a:p>
          <a:p>
            <a:pPr>
              <a:lnSpc>
                <a:spcPct val="150000"/>
              </a:lnSpc>
            </a:pPr>
            <a:r>
              <a:rPr lang="en-US" sz="1600" dirty="0">
                <a:solidFill>
                  <a:schemeClr val="accent1"/>
                </a:solidFill>
                <a:latin typeface="Segoe UI" panose="020B0502040204020203" pitchFamily="34" charset="0"/>
                <a:cs typeface="Segoe UI" panose="020B0502040204020203" pitchFamily="34" charset="0"/>
              </a:rPr>
              <a:t>http://www.appian.com/about-bpm/definition-of-a-business-process/, 2016.Accessed: 2016-06-03.</a:t>
            </a:r>
          </a:p>
          <a:p>
            <a:pPr>
              <a:lnSpc>
                <a:spcPct val="150000"/>
              </a:lnSpc>
            </a:pPr>
            <a:r>
              <a:rPr lang="fr-FR" sz="1600" dirty="0">
                <a:solidFill>
                  <a:schemeClr val="accent1"/>
                </a:solidFill>
                <a:latin typeface="Segoe UI" panose="020B0502040204020203" pitchFamily="34" charset="0"/>
                <a:cs typeface="Segoe UI" panose="020B0502040204020203" pitchFamily="34" charset="0"/>
              </a:rPr>
              <a:t>[</a:t>
            </a:r>
            <a:r>
              <a:rPr lang="fr-FR" sz="1600" dirty="0" err="1">
                <a:solidFill>
                  <a:schemeClr val="accent1"/>
                </a:solidFill>
                <a:latin typeface="Segoe UI" panose="020B0502040204020203" pitchFamily="34" charset="0"/>
                <a:cs typeface="Segoe UI" panose="020B0502040204020203" pitchFamily="34" charset="0"/>
              </a:rPr>
              <a:t>Champelovier</a:t>
            </a:r>
            <a:r>
              <a:rPr lang="fr-FR" sz="1600" dirty="0">
                <a:solidFill>
                  <a:schemeClr val="accent1"/>
                </a:solidFill>
                <a:latin typeface="Segoe UI" panose="020B0502040204020203" pitchFamily="34" charset="0"/>
                <a:cs typeface="Segoe UI" panose="020B0502040204020203" pitchFamily="34" charset="0"/>
              </a:rPr>
              <a:t> et al., 2015] David </a:t>
            </a:r>
            <a:r>
              <a:rPr lang="fr-FR" sz="1600" dirty="0" err="1">
                <a:solidFill>
                  <a:schemeClr val="accent1"/>
                </a:solidFill>
                <a:latin typeface="Segoe UI" panose="020B0502040204020203" pitchFamily="34" charset="0"/>
                <a:cs typeface="Segoe UI" panose="020B0502040204020203" pitchFamily="34" charset="0"/>
              </a:rPr>
              <a:t>Champelovier</a:t>
            </a:r>
            <a:r>
              <a:rPr lang="fr-FR" sz="1600" dirty="0">
                <a:solidFill>
                  <a:schemeClr val="accent1"/>
                </a:solidFill>
                <a:latin typeface="Segoe UI" panose="020B0502040204020203" pitchFamily="34" charset="0"/>
                <a:cs typeface="Segoe UI" panose="020B0502040204020203" pitchFamily="34" charset="0"/>
              </a:rPr>
              <a:t>, Xavier Clerc, Hubert Garavel, Yves </a:t>
            </a:r>
            <a:r>
              <a:rPr lang="fr-FR" sz="1600" dirty="0" err="1">
                <a:solidFill>
                  <a:schemeClr val="accent1"/>
                </a:solidFill>
                <a:latin typeface="Segoe UI" panose="020B0502040204020203" pitchFamily="34" charset="0"/>
                <a:cs typeface="Segoe UI" panose="020B0502040204020203" pitchFamily="34" charset="0"/>
              </a:rPr>
              <a:t>Guerte</a:t>
            </a:r>
            <a:r>
              <a:rPr lang="fr-FR" sz="1600" dirty="0">
                <a:solidFill>
                  <a:schemeClr val="accent1"/>
                </a:solidFill>
                <a:latin typeface="Segoe UI" panose="020B0502040204020203" pitchFamily="34" charset="0"/>
                <a:cs typeface="Segoe UI" panose="020B0502040204020203" pitchFamily="34" charset="0"/>
              </a:rPr>
              <a:t>, </a:t>
            </a:r>
            <a:r>
              <a:rPr lang="fr-FR" sz="1600" dirty="0" err="1">
                <a:solidFill>
                  <a:schemeClr val="accent1"/>
                </a:solidFill>
                <a:latin typeface="Segoe UI" panose="020B0502040204020203" pitchFamily="34" charset="0"/>
                <a:cs typeface="Segoe UI" panose="020B0502040204020203" pitchFamily="34" charset="0"/>
              </a:rPr>
              <a:t>Frdric</a:t>
            </a:r>
            <a:r>
              <a:rPr lang="fr-FR" sz="1600" dirty="0">
                <a:solidFill>
                  <a:schemeClr val="accent1"/>
                </a:solidFill>
                <a:latin typeface="Segoe UI" panose="020B0502040204020203" pitchFamily="34" charset="0"/>
                <a:cs typeface="Segoe UI" panose="020B0502040204020203" pitchFamily="34" charset="0"/>
              </a:rPr>
              <a:t> Lang, Christine</a:t>
            </a:r>
          </a:p>
          <a:p>
            <a:pPr>
              <a:lnSpc>
                <a:spcPct val="150000"/>
              </a:lnSpc>
            </a:pPr>
            <a:r>
              <a:rPr lang="en-US" sz="1600" dirty="0" err="1">
                <a:solidFill>
                  <a:schemeClr val="accent1"/>
                </a:solidFill>
                <a:latin typeface="Segoe UI" panose="020B0502040204020203" pitchFamily="34" charset="0"/>
                <a:cs typeface="Segoe UI" panose="020B0502040204020203" pitchFamily="34" charset="0"/>
              </a:rPr>
              <a:t>McKinty</a:t>
            </a:r>
            <a:r>
              <a:rPr lang="en-US" sz="1600" dirty="0">
                <a:solidFill>
                  <a:schemeClr val="accent1"/>
                </a:solidFill>
                <a:latin typeface="Segoe UI" panose="020B0502040204020203" pitchFamily="34" charset="0"/>
                <a:cs typeface="Segoe UI" panose="020B0502040204020203" pitchFamily="34" charset="0"/>
              </a:rPr>
              <a:t>, Vincent </a:t>
            </a:r>
            <a:r>
              <a:rPr lang="en-US" sz="1600" dirty="0" err="1">
                <a:solidFill>
                  <a:schemeClr val="accent1"/>
                </a:solidFill>
                <a:latin typeface="Segoe UI" panose="020B0502040204020203" pitchFamily="34" charset="0"/>
                <a:cs typeface="Segoe UI" panose="020B0502040204020203" pitchFamily="34" charset="0"/>
              </a:rPr>
              <a:t>Powazny</a:t>
            </a:r>
            <a:r>
              <a:rPr lang="en-US" sz="1600" dirty="0">
                <a:solidFill>
                  <a:schemeClr val="accent1"/>
                </a:solidFill>
                <a:latin typeface="Segoe UI" panose="020B0502040204020203" pitchFamily="34" charset="0"/>
                <a:cs typeface="Segoe UI" panose="020B0502040204020203" pitchFamily="34" charset="0"/>
              </a:rPr>
              <a:t>, </a:t>
            </a:r>
            <a:r>
              <a:rPr lang="en-US" sz="1600" dirty="0" err="1">
                <a:solidFill>
                  <a:schemeClr val="accent1"/>
                </a:solidFill>
                <a:latin typeface="Segoe UI" panose="020B0502040204020203" pitchFamily="34" charset="0"/>
                <a:cs typeface="Segoe UI" panose="020B0502040204020203" pitchFamily="34" charset="0"/>
              </a:rPr>
              <a:t>Wendelin</a:t>
            </a:r>
            <a:r>
              <a:rPr lang="en-US" sz="1600" dirty="0">
                <a:solidFill>
                  <a:schemeClr val="accent1"/>
                </a:solidFill>
                <a:latin typeface="Segoe UI" panose="020B0502040204020203" pitchFamily="34" charset="0"/>
                <a:cs typeface="Segoe UI" panose="020B0502040204020203" pitchFamily="34" charset="0"/>
              </a:rPr>
              <a:t> </a:t>
            </a:r>
            <a:r>
              <a:rPr lang="en-US" sz="1600" dirty="0" err="1">
                <a:solidFill>
                  <a:schemeClr val="accent1"/>
                </a:solidFill>
                <a:latin typeface="Segoe UI" panose="020B0502040204020203" pitchFamily="34" charset="0"/>
                <a:cs typeface="Segoe UI" panose="020B0502040204020203" pitchFamily="34" charset="0"/>
              </a:rPr>
              <a:t>Serwe</a:t>
            </a:r>
            <a:r>
              <a:rPr lang="en-US" sz="1600" dirty="0">
                <a:solidFill>
                  <a:schemeClr val="accent1"/>
                </a:solidFill>
                <a:latin typeface="Segoe UI" panose="020B0502040204020203" pitchFamily="34" charset="0"/>
                <a:cs typeface="Segoe UI" panose="020B0502040204020203" pitchFamily="34" charset="0"/>
              </a:rPr>
              <a:t>, and Gideon </a:t>
            </a:r>
            <a:r>
              <a:rPr lang="en-US" sz="1600" dirty="0" err="1">
                <a:solidFill>
                  <a:schemeClr val="accent1"/>
                </a:solidFill>
                <a:latin typeface="Segoe UI" panose="020B0502040204020203" pitchFamily="34" charset="0"/>
                <a:cs typeface="Segoe UI" panose="020B0502040204020203" pitchFamily="34" charset="0"/>
              </a:rPr>
              <a:t>Smeding</a:t>
            </a:r>
            <a:r>
              <a:rPr lang="en-US" sz="1600" dirty="0">
                <a:solidFill>
                  <a:schemeClr val="accent1"/>
                </a:solidFill>
                <a:latin typeface="Segoe UI" panose="020B0502040204020203" pitchFamily="34" charset="0"/>
                <a:cs typeface="Segoe UI" panose="020B0502040204020203" pitchFamily="34" charset="0"/>
              </a:rPr>
              <a:t>. Reference manual of the </a:t>
            </a:r>
            <a:r>
              <a:rPr lang="en-US" sz="1600" dirty="0" err="1">
                <a:solidFill>
                  <a:schemeClr val="accent1"/>
                </a:solidFill>
                <a:latin typeface="Segoe UI" panose="020B0502040204020203" pitchFamily="34" charset="0"/>
                <a:cs typeface="Segoe UI" panose="020B0502040204020203" pitchFamily="34" charset="0"/>
              </a:rPr>
              <a:t>lnt</a:t>
            </a:r>
            <a:r>
              <a:rPr lang="en-US" sz="1600" dirty="0">
                <a:solidFill>
                  <a:schemeClr val="accent1"/>
                </a:solidFill>
                <a:latin typeface="Segoe UI" panose="020B0502040204020203" pitchFamily="34" charset="0"/>
                <a:cs typeface="Segoe UI" panose="020B0502040204020203" pitchFamily="34" charset="0"/>
              </a:rPr>
              <a:t> to </a:t>
            </a:r>
            <a:r>
              <a:rPr lang="en-US" sz="1600" dirty="0" err="1">
                <a:solidFill>
                  <a:schemeClr val="accent1"/>
                </a:solidFill>
                <a:latin typeface="Segoe UI" panose="020B0502040204020203" pitchFamily="34" charset="0"/>
                <a:cs typeface="Segoe UI" panose="020B0502040204020203" pitchFamily="34" charset="0"/>
              </a:rPr>
              <a:t>lotos</a:t>
            </a:r>
            <a:r>
              <a:rPr lang="en-US" sz="1600" dirty="0">
                <a:solidFill>
                  <a:schemeClr val="accent1"/>
                </a:solidFill>
                <a:latin typeface="Segoe UI" panose="020B0502040204020203" pitchFamily="34" charset="0"/>
                <a:cs typeface="Segoe UI" panose="020B0502040204020203" pitchFamily="34" charset="0"/>
              </a:rPr>
              <a:t> translator. 2015.</a:t>
            </a:r>
          </a:p>
          <a:p>
            <a:pPr>
              <a:lnSpc>
                <a:spcPct val="150000"/>
              </a:lnSpc>
            </a:pPr>
            <a:r>
              <a:rPr lang="en-US" sz="1600" dirty="0">
                <a:solidFill>
                  <a:schemeClr val="accent1"/>
                </a:solidFill>
                <a:latin typeface="Segoe UI" panose="020B0502040204020203" pitchFamily="34" charset="0"/>
                <a:cs typeface="Segoe UI" panose="020B0502040204020203" pitchFamily="34" charset="0"/>
              </a:rPr>
              <a:t>[Gar, 2016] Gartner IT Glossary BPM. http://www.gartner.com/it-glossary/business-process-management-bpm/, 2016.</a:t>
            </a:r>
          </a:p>
          <a:p>
            <a:pPr>
              <a:lnSpc>
                <a:spcPct val="150000"/>
              </a:lnSpc>
            </a:pPr>
            <a:r>
              <a:rPr lang="en-US" sz="1600" dirty="0">
                <a:solidFill>
                  <a:schemeClr val="accent1"/>
                </a:solidFill>
                <a:latin typeface="Segoe UI" panose="020B0502040204020203" pitchFamily="34" charset="0"/>
                <a:cs typeface="Segoe UI" panose="020B0502040204020203" pitchFamily="34" charset="0"/>
              </a:rPr>
              <a:t>[OMG, 2011] OMG. Business Process Model and Notation (BPMN), Version 2.0, January 2011.</a:t>
            </a:r>
          </a:p>
          <a:p>
            <a:pPr>
              <a:lnSpc>
                <a:spcPct val="150000"/>
              </a:lnSpc>
            </a:pPr>
            <a:r>
              <a:rPr lang="it-IT" sz="1600" dirty="0">
                <a:solidFill>
                  <a:schemeClr val="accent1"/>
                </a:solidFill>
                <a:latin typeface="Segoe UI" panose="020B0502040204020203" pitchFamily="34" charset="0"/>
                <a:cs typeface="Segoe UI" panose="020B0502040204020203" pitchFamily="34" charset="0"/>
              </a:rPr>
              <a:t>[Poizat and Salaun, 2012] Pascal Poizat and Gwen Salaun. </a:t>
            </a:r>
            <a:r>
              <a:rPr lang="en-US" sz="1600" dirty="0">
                <a:solidFill>
                  <a:schemeClr val="accent1"/>
                </a:solidFill>
                <a:latin typeface="Segoe UI" panose="020B0502040204020203" pitchFamily="34" charset="0"/>
                <a:cs typeface="Segoe UI" panose="020B0502040204020203" pitchFamily="34" charset="0"/>
              </a:rPr>
              <a:t>Checking the </a:t>
            </a:r>
            <a:r>
              <a:rPr lang="en-US" sz="1600" dirty="0" err="1">
                <a:solidFill>
                  <a:schemeClr val="accent1"/>
                </a:solidFill>
                <a:latin typeface="Segoe UI" panose="020B0502040204020203" pitchFamily="34" charset="0"/>
                <a:cs typeface="Segoe UI" panose="020B0502040204020203" pitchFamily="34" charset="0"/>
              </a:rPr>
              <a:t>realizability</a:t>
            </a:r>
            <a:r>
              <a:rPr lang="en-US" sz="1600" dirty="0">
                <a:solidFill>
                  <a:schemeClr val="accent1"/>
                </a:solidFill>
                <a:latin typeface="Segoe UI" panose="020B0502040204020203" pitchFamily="34" charset="0"/>
                <a:cs typeface="Segoe UI" panose="020B0502040204020203" pitchFamily="34" charset="0"/>
              </a:rPr>
              <a:t> of BPMN 2.0 choreographies.</a:t>
            </a:r>
          </a:p>
          <a:p>
            <a:pPr>
              <a:lnSpc>
                <a:spcPct val="150000"/>
              </a:lnSpc>
            </a:pPr>
            <a:r>
              <a:rPr lang="it-IT" sz="1600" dirty="0">
                <a:solidFill>
                  <a:schemeClr val="accent1"/>
                </a:solidFill>
                <a:latin typeface="Segoe UI" panose="020B0502040204020203" pitchFamily="34" charset="0"/>
                <a:cs typeface="Segoe UI" panose="020B0502040204020203" pitchFamily="34" charset="0"/>
              </a:rPr>
              <a:t>[Poizat and Sala¨un, 2016] Pascal Poizat and Gwen Salaun. </a:t>
            </a:r>
            <a:r>
              <a:rPr lang="en-US" sz="1600" dirty="0">
                <a:solidFill>
                  <a:schemeClr val="accent1"/>
                </a:solidFill>
                <a:latin typeface="Segoe UI" panose="020B0502040204020203" pitchFamily="34" charset="0"/>
                <a:cs typeface="Segoe UI" panose="020B0502040204020203" pitchFamily="34" charset="0"/>
              </a:rPr>
              <a:t>Checking business process evolution. Manuscript in preparation, July 2016.</a:t>
            </a:r>
          </a:p>
          <a:p>
            <a:pPr>
              <a:lnSpc>
                <a:spcPct val="150000"/>
              </a:lnSpc>
            </a:pPr>
            <a:r>
              <a:rPr lang="it-IT" sz="1600" dirty="0">
                <a:solidFill>
                  <a:schemeClr val="accent1"/>
                </a:solidFill>
                <a:latin typeface="Segoe UI" panose="020B0502040204020203" pitchFamily="34" charset="0"/>
                <a:cs typeface="Segoe UI" panose="020B0502040204020203" pitchFamily="34" charset="0"/>
              </a:rPr>
              <a:t>[Salaun, 2015] Gwen Salaun. Formal modelling and analysis </a:t>
            </a:r>
            <a:r>
              <a:rPr lang="en-US" sz="1600" dirty="0">
                <a:solidFill>
                  <a:schemeClr val="accent1"/>
                </a:solidFill>
                <a:latin typeface="Segoe UI" panose="020B0502040204020203" pitchFamily="34" charset="0"/>
                <a:cs typeface="Segoe UI" panose="020B0502040204020203" pitchFamily="34" charset="0"/>
              </a:rPr>
              <a:t>of </a:t>
            </a:r>
            <a:r>
              <a:rPr lang="en-US" sz="1600" dirty="0" err="1">
                <a:solidFill>
                  <a:schemeClr val="accent1"/>
                </a:solidFill>
                <a:latin typeface="Segoe UI" panose="020B0502040204020203" pitchFamily="34" charset="0"/>
                <a:cs typeface="Segoe UI" panose="020B0502040204020203" pitchFamily="34" charset="0"/>
              </a:rPr>
              <a:t>bpmn</a:t>
            </a:r>
            <a:r>
              <a:rPr lang="en-US" sz="1600" dirty="0">
                <a:solidFill>
                  <a:schemeClr val="accent1"/>
                </a:solidFill>
                <a:latin typeface="Segoe UI" panose="020B0502040204020203" pitchFamily="34" charset="0"/>
                <a:cs typeface="Segoe UI" panose="020B0502040204020203" pitchFamily="34" charset="0"/>
              </a:rPr>
              <a:t> processes. In LCC Seminar, Malaga, Spain, October 2015.</a:t>
            </a:r>
          </a:p>
          <a:p>
            <a:pPr>
              <a:lnSpc>
                <a:spcPct val="150000"/>
              </a:lnSpc>
            </a:pPr>
            <a:r>
              <a:rPr lang="en-US" sz="1600" dirty="0">
                <a:solidFill>
                  <a:schemeClr val="accent1"/>
                </a:solidFill>
                <a:latin typeface="Segoe UI" panose="020B0502040204020203" pitchFamily="34" charset="0"/>
                <a:cs typeface="Segoe UI" panose="020B0502040204020203" pitchFamily="34" charset="0"/>
              </a:rPr>
              <a:t>[Sun-Microsystems, 2005] Sun-Microsystems. Streaming APIs for XML Parsers. http://www.oracle.com/technetwork/articles/java/stax-1-0-150030.pdf, 2005. Accessed: 2016-05-23.</a:t>
            </a:r>
          </a:p>
          <a:p>
            <a:pPr>
              <a:lnSpc>
                <a:spcPct val="150000"/>
              </a:lnSpc>
            </a:pPr>
            <a:endParaRPr lang="en-US" sz="16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9207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8000"/>
            <a:lum/>
          </a:blip>
          <a:srcRect/>
          <a:stretch>
            <a:fillRect t="-9000" b="-9000"/>
          </a:stretch>
        </a:blip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accent5">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96240" y="3361372"/>
            <a:ext cx="10850880" cy="927736"/>
          </a:xfrm>
        </p:spPr>
        <p:txBody>
          <a:bodyPr>
            <a:noAutofit/>
          </a:bodyPr>
          <a:lstStyle/>
          <a:p>
            <a:pPr marL="0" indent="0">
              <a:buNone/>
            </a:pPr>
            <a:r>
              <a:rPr lang="en-US" sz="3600" dirty="0">
                <a:solidFill>
                  <a:schemeClr val="accent3"/>
                </a:solidFill>
                <a:latin typeface="Aileron" panose="00000500000000000000" pitchFamily="50" charset="0"/>
                <a:cs typeface="Segoe UI" panose="020B0502040204020203" pitchFamily="34" charset="0"/>
              </a:rPr>
              <a:t>How can we measure the </a:t>
            </a:r>
            <a:r>
              <a:rPr lang="en-US" sz="6600" dirty="0">
                <a:solidFill>
                  <a:schemeClr val="bg1"/>
                </a:solidFill>
                <a:latin typeface="Aileron" panose="00000500000000000000" pitchFamily="50" charset="0"/>
                <a:cs typeface="Segoe UI" panose="020B0502040204020203" pitchFamily="34" charset="0"/>
              </a:rPr>
              <a:t>quality</a:t>
            </a:r>
            <a:r>
              <a:rPr lang="en-US" sz="3600" dirty="0">
                <a:solidFill>
                  <a:schemeClr val="accent3"/>
                </a:solidFill>
                <a:latin typeface="Aileron" panose="00000500000000000000" pitchFamily="50" charset="0"/>
                <a:cs typeface="Segoe UI" panose="020B0502040204020203" pitchFamily="34" charset="0"/>
              </a:rPr>
              <a:t> of evolution?</a:t>
            </a:r>
          </a:p>
        </p:txBody>
      </p:sp>
      <p:sp>
        <p:nvSpPr>
          <p:cNvPr id="4" name="Content Placeholder 2"/>
          <p:cNvSpPr txBox="1">
            <a:spLocks/>
          </p:cNvSpPr>
          <p:nvPr/>
        </p:nvSpPr>
        <p:spPr>
          <a:xfrm>
            <a:off x="396240" y="1886585"/>
            <a:ext cx="11399520" cy="10902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3"/>
                </a:solidFill>
                <a:latin typeface="Aileron" panose="00000500000000000000" pitchFamily="50" charset="0"/>
                <a:cs typeface="Segoe UI" panose="020B0502040204020203" pitchFamily="34" charset="0"/>
              </a:rPr>
              <a:t>Businesses constantly </a:t>
            </a:r>
            <a:r>
              <a:rPr lang="en-US" sz="6600" dirty="0">
                <a:solidFill>
                  <a:schemeClr val="bg1"/>
                </a:solidFill>
                <a:latin typeface="Aileron" panose="00000500000000000000" pitchFamily="50" charset="0"/>
                <a:cs typeface="Segoe UI" panose="020B0502040204020203" pitchFamily="34" charset="0"/>
              </a:rPr>
              <a:t>evolve</a:t>
            </a:r>
            <a:r>
              <a:rPr lang="en-US" sz="3200" dirty="0">
                <a:solidFill>
                  <a:schemeClr val="accent3"/>
                </a:solidFill>
                <a:latin typeface="Aileron" panose="00000500000000000000" pitchFamily="50" charset="0"/>
                <a:cs typeface="Segoe UI" panose="020B0502040204020203" pitchFamily="34" charset="0"/>
              </a:rPr>
              <a:t>, so do their processes.</a:t>
            </a:r>
          </a:p>
        </p:txBody>
      </p:sp>
      <p:sp>
        <p:nvSpPr>
          <p:cNvPr id="5" name="Title 1"/>
          <p:cNvSpPr txBox="1">
            <a:spLocks/>
          </p:cNvSpPr>
          <p:nvPr/>
        </p:nvSpPr>
        <p:spPr>
          <a:xfrm>
            <a:off x="10728959" y="0"/>
            <a:ext cx="1463041" cy="5181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solidFill>
                <a:latin typeface="Aileron Heavy" panose="00000A00000000000000" pitchFamily="50" charset="0"/>
              </a:rPr>
              <a:t>CONTEXT</a:t>
            </a:r>
          </a:p>
        </p:txBody>
      </p:sp>
      <p:sp>
        <p:nvSpPr>
          <p:cNvPr id="6" name="TextBox 5"/>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3</a:t>
            </a:r>
            <a:r>
              <a:rPr lang="en-US" dirty="0"/>
              <a:t>|</a:t>
            </a:r>
            <a:r>
              <a:rPr lang="en-US" dirty="0">
                <a:solidFill>
                  <a:schemeClr val="accent2"/>
                </a:solidFill>
              </a:rPr>
              <a:t>25</a:t>
            </a:r>
          </a:p>
        </p:txBody>
      </p:sp>
    </p:spTree>
    <p:extLst>
      <p:ext uri="{BB962C8B-B14F-4D97-AF65-F5344CB8AC3E}">
        <p14:creationId xmlns:p14="http://schemas.microsoft.com/office/powerpoint/2010/main" val="72283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8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887152"/>
            <a:ext cx="12192000" cy="857568"/>
          </a:xfrm>
          <a:solidFill>
            <a:schemeClr val="accent1">
              <a:alpha val="74000"/>
            </a:schemeClr>
          </a:solidFill>
        </p:spPr>
        <p:txBody>
          <a:bodyPr>
            <a:noAutofit/>
          </a:bodyPr>
          <a:lstStyle/>
          <a:p>
            <a:pPr algn="ctr"/>
            <a:r>
              <a:rPr lang="en-US" sz="5400" dirty="0">
                <a:solidFill>
                  <a:schemeClr val="accent5"/>
                </a:solidFill>
                <a:latin typeface="Aileron" panose="00000500000000000000" pitchFamily="50" charset="0"/>
              </a:rPr>
              <a:t>Where existing tools </a:t>
            </a:r>
            <a:r>
              <a:rPr lang="en-US" sz="6600" dirty="0">
                <a:solidFill>
                  <a:srgbClr val="FF0000"/>
                </a:solidFill>
                <a:latin typeface="Aileron" panose="00000500000000000000" pitchFamily="50" charset="0"/>
              </a:rPr>
              <a:t>fail</a:t>
            </a:r>
            <a:r>
              <a:rPr lang="en-US" sz="5400" dirty="0">
                <a:solidFill>
                  <a:schemeClr val="accent5"/>
                </a:solidFill>
                <a:latin typeface="Aileron" panose="00000500000000000000" pitchFamily="50" charset="0"/>
              </a:rPr>
              <a:t>?</a:t>
            </a:r>
          </a:p>
        </p:txBody>
      </p:sp>
    </p:spTree>
    <p:extLst>
      <p:ext uri="{BB962C8B-B14F-4D97-AF65-F5344CB8AC3E}">
        <p14:creationId xmlns:p14="http://schemas.microsoft.com/office/powerpoint/2010/main" val="406500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alpha val="64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29435"/>
            <a:ext cx="8757920" cy="511175"/>
          </a:xfrm>
          <a:solidFill>
            <a:schemeClr val="accent4"/>
          </a:solidFill>
        </p:spPr>
        <p:txBody>
          <a:bodyPr>
            <a:normAutofit lnSpcReduction="10000"/>
          </a:bodyPr>
          <a:lstStyle/>
          <a:p>
            <a:pPr marL="0" indent="0">
              <a:buNone/>
            </a:pPr>
            <a:r>
              <a:rPr lang="en-US" sz="3200" dirty="0">
                <a:solidFill>
                  <a:schemeClr val="accent3"/>
                </a:solidFill>
                <a:latin typeface="Aileron" panose="00000500000000000000" pitchFamily="50" charset="0"/>
              </a:rPr>
              <a:t>	Support only basic validation of semantics</a:t>
            </a:r>
          </a:p>
        </p:txBody>
      </p:sp>
      <p:sp>
        <p:nvSpPr>
          <p:cNvPr id="4" name="Shape 647"/>
          <p:cNvSpPr/>
          <p:nvPr/>
        </p:nvSpPr>
        <p:spPr>
          <a:xfrm>
            <a:off x="306757" y="1829435"/>
            <a:ext cx="546683" cy="511175"/>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solidFill>
            <a:schemeClr val="accent5"/>
          </a:solidFill>
          <a:ln w="25400" cap="rnd"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sp>
        <p:nvSpPr>
          <p:cNvPr id="5" name="Content Placeholder 2"/>
          <p:cNvSpPr txBox="1">
            <a:spLocks/>
          </p:cNvSpPr>
          <p:nvPr/>
        </p:nvSpPr>
        <p:spPr>
          <a:xfrm>
            <a:off x="0" y="2769235"/>
            <a:ext cx="5862320" cy="511175"/>
          </a:xfrm>
          <a:prstGeom prst="rect">
            <a:avLst/>
          </a:prstGeom>
          <a:solidFill>
            <a:schemeClr val="accent4"/>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accent3"/>
                </a:solidFill>
                <a:latin typeface="Aileron" panose="00000500000000000000" pitchFamily="50" charset="0"/>
              </a:rPr>
              <a:t>	No exhaustive verification</a:t>
            </a:r>
          </a:p>
        </p:txBody>
      </p:sp>
      <p:sp>
        <p:nvSpPr>
          <p:cNvPr id="6" name="Content Placeholder 2"/>
          <p:cNvSpPr txBox="1">
            <a:spLocks/>
          </p:cNvSpPr>
          <p:nvPr/>
        </p:nvSpPr>
        <p:spPr>
          <a:xfrm>
            <a:off x="0" y="3715703"/>
            <a:ext cx="5577840" cy="511175"/>
          </a:xfrm>
          <a:prstGeom prst="rect">
            <a:avLst/>
          </a:prstGeom>
          <a:solidFill>
            <a:schemeClr val="accent4"/>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accent3"/>
                </a:solidFill>
                <a:latin typeface="Aileron" panose="00000500000000000000" pitchFamily="50" charset="0"/>
              </a:rPr>
              <a:t>	Infinite domains for data</a:t>
            </a:r>
          </a:p>
        </p:txBody>
      </p:sp>
      <p:sp>
        <p:nvSpPr>
          <p:cNvPr id="7" name="Content Placeholder 2"/>
          <p:cNvSpPr txBox="1">
            <a:spLocks/>
          </p:cNvSpPr>
          <p:nvPr/>
        </p:nvSpPr>
        <p:spPr>
          <a:xfrm>
            <a:off x="0" y="4453572"/>
            <a:ext cx="7975600" cy="511175"/>
          </a:xfrm>
          <a:prstGeom prst="rect">
            <a:avLst/>
          </a:prstGeom>
          <a:solidFill>
            <a:schemeClr val="accent4"/>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accent3"/>
                </a:solidFill>
                <a:latin typeface="Aileron" panose="00000500000000000000" pitchFamily="50" charset="0"/>
              </a:rPr>
              <a:t>	Hard to identify cycles and deadlocks</a:t>
            </a:r>
          </a:p>
        </p:txBody>
      </p:sp>
      <p:sp>
        <p:nvSpPr>
          <p:cNvPr id="8" name="Shape 647"/>
          <p:cNvSpPr/>
          <p:nvPr/>
        </p:nvSpPr>
        <p:spPr>
          <a:xfrm>
            <a:off x="306757" y="2788604"/>
            <a:ext cx="546683" cy="511175"/>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solidFill>
            <a:schemeClr val="accent5"/>
          </a:solidFill>
          <a:ln w="25400" cap="rnd"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sp>
        <p:nvSpPr>
          <p:cNvPr id="9" name="Shape 647"/>
          <p:cNvSpPr/>
          <p:nvPr/>
        </p:nvSpPr>
        <p:spPr>
          <a:xfrm>
            <a:off x="306757" y="3696334"/>
            <a:ext cx="546683" cy="511175"/>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solidFill>
            <a:schemeClr val="accent5"/>
          </a:solidFill>
          <a:ln w="25400" cap="rnd"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sp>
        <p:nvSpPr>
          <p:cNvPr id="10" name="Shape 647"/>
          <p:cNvSpPr/>
          <p:nvPr/>
        </p:nvSpPr>
        <p:spPr>
          <a:xfrm>
            <a:off x="306756" y="4456743"/>
            <a:ext cx="546683" cy="511175"/>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solidFill>
            <a:schemeClr val="accent5"/>
          </a:solidFill>
          <a:ln w="25400" cap="rnd"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sp>
        <p:nvSpPr>
          <p:cNvPr id="11" name="Title 1"/>
          <p:cNvSpPr txBox="1">
            <a:spLocks/>
          </p:cNvSpPr>
          <p:nvPr/>
        </p:nvSpPr>
        <p:spPr>
          <a:xfrm>
            <a:off x="8107681" y="-20319"/>
            <a:ext cx="4084319" cy="447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solidFill>
                <a:latin typeface="Aileron Heavy" panose="00000A00000000000000" pitchFamily="50" charset="0"/>
              </a:rPr>
              <a:t>WHERE EXISTING TOOLS </a:t>
            </a:r>
            <a:r>
              <a:rPr lang="en-US" sz="2000" dirty="0">
                <a:solidFill>
                  <a:schemeClr val="accent3"/>
                </a:solidFill>
                <a:latin typeface="Aileron Heavy" panose="00000A00000000000000" pitchFamily="50" charset="0"/>
              </a:rPr>
              <a:t>FAIL</a:t>
            </a:r>
            <a:r>
              <a:rPr lang="en-US" sz="2000" dirty="0">
                <a:solidFill>
                  <a:schemeClr val="accent1"/>
                </a:solidFill>
                <a:latin typeface="Aileron Heavy" panose="00000A00000000000000" pitchFamily="50" charset="0"/>
              </a:rPr>
              <a:t>?</a:t>
            </a:r>
            <a:endParaRPr lang="en-US" sz="600" dirty="0">
              <a:solidFill>
                <a:schemeClr val="accent1"/>
              </a:solidFill>
              <a:latin typeface="Aileron Heavy" panose="00000A00000000000000" pitchFamily="50" charset="0"/>
            </a:endParaRPr>
          </a:p>
        </p:txBody>
      </p:sp>
      <p:sp>
        <p:nvSpPr>
          <p:cNvPr id="12" name="TextBox 11"/>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4</a:t>
            </a:r>
            <a:r>
              <a:rPr lang="en-US" dirty="0"/>
              <a:t>|</a:t>
            </a:r>
            <a:r>
              <a:rPr lang="en-US" dirty="0">
                <a:solidFill>
                  <a:schemeClr val="accent2"/>
                </a:solidFill>
              </a:rPr>
              <a:t>25</a:t>
            </a:r>
          </a:p>
        </p:txBody>
      </p:sp>
    </p:spTree>
    <p:extLst>
      <p:ext uri="{BB962C8B-B14F-4D97-AF65-F5344CB8AC3E}">
        <p14:creationId xmlns:p14="http://schemas.microsoft.com/office/powerpoint/2010/main" val="4277980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62459"/>
            <a:ext cx="10073640" cy="1958181"/>
          </a:xfrm>
          <a:solidFill>
            <a:schemeClr val="accent5">
              <a:alpha val="23000"/>
            </a:schemeClr>
          </a:solidFill>
        </p:spPr>
        <p:txBody>
          <a:bodyPr>
            <a:noAutofit/>
          </a:bodyPr>
          <a:lstStyle/>
          <a:p>
            <a:pPr marL="0" indent="0">
              <a:lnSpc>
                <a:spcPct val="160000"/>
              </a:lnSpc>
              <a:buNone/>
            </a:pPr>
            <a:r>
              <a:rPr lang="en-US" sz="2400" dirty="0">
                <a:solidFill>
                  <a:schemeClr val="accent3"/>
                </a:solidFill>
                <a:latin typeface="Aileron" panose="00000500000000000000" pitchFamily="50" charset="0"/>
              </a:rPr>
              <a:t>“</a:t>
            </a:r>
            <a:r>
              <a:rPr lang="en-US" sz="2400" i="1" dirty="0">
                <a:solidFill>
                  <a:schemeClr val="accent3"/>
                </a:solidFill>
                <a:latin typeface="Aileron" panose="00000500000000000000" pitchFamily="50" charset="0"/>
              </a:rPr>
              <a:t>Organizations have a greater focus on business transformation and addressing the dimensions of big change ….. need to reinvent themselves while also driving improvements in efficiency</a:t>
            </a:r>
            <a:r>
              <a:rPr lang="en-US" sz="2400" dirty="0">
                <a:solidFill>
                  <a:schemeClr val="accent3"/>
                </a:solidFill>
                <a:latin typeface="Aileron" panose="00000500000000000000" pitchFamily="50" charset="0"/>
              </a:rPr>
              <a:t>” – Gartner, 2015</a:t>
            </a:r>
          </a:p>
        </p:txBody>
      </p:sp>
      <p:sp>
        <p:nvSpPr>
          <p:cNvPr id="4" name="Content Placeholder 2"/>
          <p:cNvSpPr txBox="1">
            <a:spLocks/>
          </p:cNvSpPr>
          <p:nvPr/>
        </p:nvSpPr>
        <p:spPr>
          <a:xfrm>
            <a:off x="0" y="3708400"/>
            <a:ext cx="6507480" cy="1239520"/>
          </a:xfrm>
          <a:prstGeom prst="rect">
            <a:avLst/>
          </a:prstGeom>
          <a:solidFill>
            <a:schemeClr val="accent5">
              <a:alpha val="23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3"/>
                </a:solidFill>
                <a:latin typeface="Aileron" panose="00000500000000000000" pitchFamily="50" charset="0"/>
              </a:rPr>
              <a:t>~ USD</a:t>
            </a:r>
            <a:r>
              <a:rPr lang="en-US" sz="9500" dirty="0">
                <a:solidFill>
                  <a:schemeClr val="accent3"/>
                </a:solidFill>
                <a:latin typeface="Aileron" panose="00000500000000000000" pitchFamily="50" charset="0"/>
              </a:rPr>
              <a:t>2.7</a:t>
            </a:r>
            <a:r>
              <a:rPr lang="en-US" dirty="0">
                <a:solidFill>
                  <a:schemeClr val="accent3"/>
                </a:solidFill>
                <a:latin typeface="Aileron" panose="00000500000000000000" pitchFamily="50" charset="0"/>
              </a:rPr>
              <a:t>billion invested in 2015</a:t>
            </a:r>
          </a:p>
        </p:txBody>
      </p:sp>
      <p:sp>
        <p:nvSpPr>
          <p:cNvPr id="6" name="Title 1"/>
          <p:cNvSpPr txBox="1">
            <a:spLocks/>
          </p:cNvSpPr>
          <p:nvPr/>
        </p:nvSpPr>
        <p:spPr>
          <a:xfrm>
            <a:off x="9133839" y="-28892"/>
            <a:ext cx="3149601" cy="518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1"/>
                </a:solidFill>
                <a:latin typeface="Aileron Heavy" panose="00000A00000000000000" pitchFamily="50" charset="0"/>
              </a:rPr>
              <a:t>BUSINESS MOTIVATION</a:t>
            </a:r>
            <a:endParaRPr lang="en-US" sz="600" dirty="0">
              <a:solidFill>
                <a:schemeClr val="accent1"/>
              </a:solidFill>
              <a:latin typeface="Aileron Heavy" panose="00000A00000000000000"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640" y="3345815"/>
            <a:ext cx="4762500" cy="2686050"/>
          </a:xfrm>
          <a:prstGeom prst="rect">
            <a:avLst/>
          </a:prstGeom>
        </p:spPr>
      </p:pic>
      <p:sp>
        <p:nvSpPr>
          <p:cNvPr id="7" name="TextBox 6"/>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5</a:t>
            </a:r>
            <a:r>
              <a:rPr lang="en-US" dirty="0"/>
              <a:t>|</a:t>
            </a:r>
            <a:r>
              <a:rPr lang="en-US" dirty="0">
                <a:solidFill>
                  <a:schemeClr val="accent2"/>
                </a:solidFill>
              </a:rPr>
              <a:t>25</a:t>
            </a:r>
          </a:p>
        </p:txBody>
      </p:sp>
    </p:spTree>
    <p:extLst>
      <p:ext uri="{BB962C8B-B14F-4D97-AF65-F5344CB8AC3E}">
        <p14:creationId xmlns:p14="http://schemas.microsoft.com/office/powerpoint/2010/main" val="2784774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alpha val="75000"/>
          </a:schemeClr>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145370"/>
            <a:ext cx="12192000" cy="857568"/>
          </a:xfrm>
          <a:prstGeom prst="rect">
            <a:avLst/>
          </a:prstGeom>
          <a:solidFill>
            <a:schemeClr val="accent1">
              <a:alpha val="74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solidFill>
                <a:latin typeface="Aileron" panose="00000500000000000000" pitchFamily="50" charset="0"/>
              </a:rPr>
              <a:t>Verification of BPMN (VBPMN)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44" y="1509218"/>
            <a:ext cx="2839759" cy="4139968"/>
          </a:xfrm>
          <a:prstGeom prst="rect">
            <a:avLst/>
          </a:prstGeom>
        </p:spPr>
      </p:pic>
      <p:sp>
        <p:nvSpPr>
          <p:cNvPr id="6" name="TextBox 5"/>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6</a:t>
            </a:r>
            <a:r>
              <a:rPr lang="en-US" dirty="0"/>
              <a:t>|</a:t>
            </a:r>
            <a:r>
              <a:rPr lang="en-US" dirty="0">
                <a:solidFill>
                  <a:schemeClr val="accent2"/>
                </a:solidFill>
              </a:rPr>
              <a:t>25</a:t>
            </a:r>
          </a:p>
        </p:txBody>
      </p:sp>
      <p:sp>
        <p:nvSpPr>
          <p:cNvPr id="7" name="Content Placeholder 2"/>
          <p:cNvSpPr txBox="1">
            <a:spLocks/>
          </p:cNvSpPr>
          <p:nvPr/>
        </p:nvSpPr>
        <p:spPr>
          <a:xfrm>
            <a:off x="3164519" y="1799499"/>
            <a:ext cx="8827184" cy="42486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4400" dirty="0">
                <a:solidFill>
                  <a:schemeClr val="accent1"/>
                </a:solidFill>
                <a:latin typeface="Aileron" panose="00000500000000000000" pitchFamily="50" charset="0"/>
              </a:rPr>
              <a:t>VBPMN aims at </a:t>
            </a:r>
            <a:r>
              <a:rPr lang="en-US" sz="4400" dirty="0">
                <a:solidFill>
                  <a:schemeClr val="bg2"/>
                </a:solidFill>
                <a:latin typeface="Aileron" panose="00000500000000000000" pitchFamily="50" charset="0"/>
              </a:rPr>
              <a:t>formal modelling </a:t>
            </a:r>
            <a:r>
              <a:rPr lang="en-US" sz="4400" dirty="0">
                <a:solidFill>
                  <a:schemeClr val="accent1"/>
                </a:solidFill>
                <a:latin typeface="Aileron" panose="00000500000000000000" pitchFamily="50" charset="0"/>
              </a:rPr>
              <a:t>and </a:t>
            </a:r>
            <a:r>
              <a:rPr lang="en-US" sz="4400" dirty="0">
                <a:solidFill>
                  <a:schemeClr val="bg2"/>
                </a:solidFill>
                <a:latin typeface="Aileron" panose="00000500000000000000" pitchFamily="50" charset="0"/>
              </a:rPr>
              <a:t>automated analysis</a:t>
            </a:r>
            <a:r>
              <a:rPr lang="en-US" sz="4400" dirty="0">
                <a:solidFill>
                  <a:schemeClr val="accent1"/>
                </a:solidFill>
                <a:latin typeface="Aileron" panose="00000500000000000000" pitchFamily="50" charset="0"/>
              </a:rPr>
              <a:t> of business processes using </a:t>
            </a:r>
            <a:r>
              <a:rPr lang="en-US" sz="4400" dirty="0">
                <a:solidFill>
                  <a:schemeClr val="bg2"/>
                </a:solidFill>
                <a:latin typeface="Aileron" panose="00000500000000000000" pitchFamily="50" charset="0"/>
              </a:rPr>
              <a:t>formal verification tools</a:t>
            </a:r>
          </a:p>
        </p:txBody>
      </p:sp>
    </p:spTree>
    <p:extLst>
      <p:ext uri="{BB962C8B-B14F-4D97-AF65-F5344CB8AC3E}">
        <p14:creationId xmlns:p14="http://schemas.microsoft.com/office/powerpoint/2010/main" val="2475093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alpha val="61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3327" y="1530986"/>
            <a:ext cx="10178873" cy="35752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itle 11"/>
          <p:cNvSpPr>
            <a:spLocks noGrp="1"/>
          </p:cNvSpPr>
          <p:nvPr>
            <p:ph type="title"/>
          </p:nvPr>
        </p:nvSpPr>
        <p:spPr>
          <a:xfrm>
            <a:off x="9641840" y="0"/>
            <a:ext cx="2550160" cy="416560"/>
          </a:xfrm>
        </p:spPr>
        <p:txBody>
          <a:bodyPr>
            <a:noAutofit/>
          </a:bodyPr>
          <a:lstStyle/>
          <a:p>
            <a:r>
              <a:rPr lang="en-US" sz="2000" dirty="0">
                <a:solidFill>
                  <a:schemeClr val="accent1"/>
                </a:solidFill>
                <a:latin typeface="Aileron Heavy" panose="00000A00000000000000" pitchFamily="50" charset="0"/>
              </a:rPr>
              <a:t>VBPMN OVERVIEW</a:t>
            </a:r>
          </a:p>
        </p:txBody>
      </p:sp>
      <p:sp>
        <p:nvSpPr>
          <p:cNvPr id="5" name="TextBox 4"/>
          <p:cNvSpPr txBox="1"/>
          <p:nvPr/>
        </p:nvSpPr>
        <p:spPr>
          <a:xfrm>
            <a:off x="11510128" y="6464691"/>
            <a:ext cx="782425" cy="369332"/>
          </a:xfrm>
          <a:prstGeom prst="rect">
            <a:avLst/>
          </a:prstGeom>
          <a:noFill/>
        </p:spPr>
        <p:txBody>
          <a:bodyPr wrap="square" rtlCol="0">
            <a:spAutoFit/>
          </a:bodyPr>
          <a:lstStyle/>
          <a:p>
            <a:r>
              <a:rPr lang="en-US" dirty="0">
                <a:solidFill>
                  <a:schemeClr val="bg2"/>
                </a:solidFill>
              </a:rPr>
              <a:t>7</a:t>
            </a:r>
            <a:r>
              <a:rPr lang="en-US" dirty="0"/>
              <a:t>|</a:t>
            </a:r>
            <a:r>
              <a:rPr lang="en-US" dirty="0">
                <a:solidFill>
                  <a:schemeClr val="accent2"/>
                </a:solidFill>
              </a:rPr>
              <a:t>30</a:t>
            </a:r>
          </a:p>
        </p:txBody>
      </p:sp>
    </p:spTree>
    <p:extLst>
      <p:ext uri="{BB962C8B-B14F-4D97-AF65-F5344CB8AC3E}">
        <p14:creationId xmlns:p14="http://schemas.microsoft.com/office/powerpoint/2010/main" val="4002233532"/>
      </p:ext>
    </p:extLst>
  </p:cSld>
  <p:clrMapOvr>
    <a:masterClrMapping/>
  </p:clrMapOvr>
</p:sld>
</file>

<file path=ppt/theme/theme1.xml><?xml version="1.0" encoding="utf-8"?>
<a:theme xmlns:a="http://schemas.openxmlformats.org/drawingml/2006/main" name="Office Theme">
  <a:themeElements>
    <a:clrScheme name="Sandy Stone Beach">
      <a:dk1>
        <a:sysClr val="windowText" lastClr="000000"/>
      </a:dk1>
      <a:lt1>
        <a:sysClr val="window" lastClr="FFFFFF"/>
      </a:lt1>
      <a:dk2>
        <a:srgbClr val="44546A"/>
      </a:dk2>
      <a:lt2>
        <a:srgbClr val="E7E6E6"/>
      </a:lt2>
      <a:accent1>
        <a:srgbClr val="E6E2AF"/>
      </a:accent1>
      <a:accent2>
        <a:srgbClr val="A7A37E"/>
      </a:accent2>
      <a:accent3>
        <a:srgbClr val="EFECCA"/>
      </a:accent3>
      <a:accent4>
        <a:srgbClr val="046380"/>
      </a:accent4>
      <a:accent5>
        <a:srgbClr val="002F2F"/>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3369</TotalTime>
  <Words>2322</Words>
  <Application>Microsoft Office PowerPoint</Application>
  <PresentationFormat>Widescreen</PresentationFormat>
  <Paragraphs>232</Paragraphs>
  <Slides>32</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Aileron</vt:lpstr>
      <vt:lpstr>Aileron Heavy</vt:lpstr>
      <vt:lpstr>Aileron SemiBold</vt:lpstr>
      <vt:lpstr>Arial</vt:lpstr>
      <vt:lpstr>Calibri</vt:lpstr>
      <vt:lpstr>Calibri Light</vt:lpstr>
      <vt:lpstr>Segoe UI</vt:lpstr>
      <vt:lpstr>Segoe UI Semibold</vt:lpstr>
      <vt:lpstr>Office Theme</vt:lpstr>
      <vt:lpstr>PowerPoint Presentation</vt:lpstr>
      <vt:lpstr>PowerPoint Presentation</vt:lpstr>
      <vt:lpstr>PowerPoint Presentation</vt:lpstr>
      <vt:lpstr>PowerPoint Presentation</vt:lpstr>
      <vt:lpstr>Where existing tools fail?</vt:lpstr>
      <vt:lpstr>PowerPoint Presentation</vt:lpstr>
      <vt:lpstr>PowerPoint Presentation</vt:lpstr>
      <vt:lpstr>PowerPoint Presentation</vt:lpstr>
      <vt:lpstr>VBPMN OVERVIEW</vt:lpstr>
      <vt:lpstr>Process Intermediate Format </vt:lpstr>
      <vt:lpstr>Where my contribution fits in?</vt:lpstr>
      <vt:lpstr>Internship Goals</vt:lpstr>
      <vt:lpstr>Study of Popular Tools</vt:lpstr>
      <vt:lpstr>BPMN 2.0 Compliant!</vt:lpstr>
      <vt:lpstr>Transformation Strategy</vt:lpstr>
      <vt:lpstr>TRANSFORMATION FLOW</vt:lpstr>
      <vt:lpstr>PowerPoint Presentation</vt:lpstr>
      <vt:lpstr>Comparison Modes</vt:lpstr>
      <vt:lpstr>PowerPoint Presentation</vt:lpstr>
      <vt:lpstr>PowerPoint Presentation</vt:lpstr>
      <vt:lpstr>Functional</vt:lpstr>
      <vt:lpstr>PowerPoint Presentation</vt:lpstr>
      <vt:lpstr>PowerPoint Presentation</vt:lpstr>
      <vt:lpstr>PowerPoint Presentation</vt:lpstr>
      <vt:lpstr>PowerPoint Presentation</vt:lpstr>
      <vt:lpstr>PIF Constraints</vt:lpstr>
      <vt:lpstr>PowerPoint Presentation</vt:lpstr>
      <vt:lpstr>30+ Modelling tools</vt:lpstr>
      <vt:lpstr>PowerPoint Presentation</vt:lpstr>
      <vt:lpstr>Recap Goals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Transformation and Web Interface for Verifying Business Processes</dc:title>
  <dc:creator>Ajay Krishna</dc:creator>
  <cp:lastModifiedBy>Ajay Krishna</cp:lastModifiedBy>
  <cp:revision>335</cp:revision>
  <dcterms:created xsi:type="dcterms:W3CDTF">2016-06-14T14:02:56Z</dcterms:created>
  <dcterms:modified xsi:type="dcterms:W3CDTF">2016-06-18T12:21:49Z</dcterms:modified>
</cp:coreProperties>
</file>